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80" r:id="rId13"/>
    <p:sldId id="281" r:id="rId14"/>
    <p:sldId id="270" r:id="rId15"/>
    <p:sldId id="282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</p:sldIdLst>
  <p:sldSz cx="18288000" cy="10287000"/>
  <p:notesSz cx="6858000" cy="9144000"/>
  <p:embeddedFontLst>
    <p:embeddedFont>
      <p:font typeface="Calibri (MS)" panose="020F0502020204030204" pitchFamily="34" charset="0"/>
      <p:regular r:id="rId26"/>
    </p:embeddedFont>
    <p:embeddedFont>
      <p:font typeface="Calibri (MS) Bold" panose="020F0702030404030204" pitchFamily="34" charset="0"/>
      <p:regular r:id="rId27"/>
      <p:bold r:id="rId28"/>
    </p:embeddedFont>
    <p:embeddedFont>
      <p:font typeface="Calibri (MS) Bold Italics" panose="020F07020304040A0204" pitchFamily="34" charset="0"/>
      <p:regular r:id="rId29"/>
      <p:bold r:id="rId30"/>
      <p:italic r:id="rId31"/>
      <p:boldItalic r:id="rId32"/>
    </p:embeddedFont>
    <p:embeddedFont>
      <p:font typeface="Calibri (MS) Italics" panose="020F05020202040A0204" pitchFamily="34" charset="0"/>
      <p:regular r:id="rId33"/>
      <p: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 autoAdjust="0"/>
    <p:restoredTop sz="94573" autoAdjust="0"/>
  </p:normalViewPr>
  <p:slideViewPr>
    <p:cSldViewPr>
      <p:cViewPr varScale="1">
        <p:scale>
          <a:sx n="66" d="100"/>
          <a:sy n="66" d="100"/>
        </p:scale>
        <p:origin x="1272" y="4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02.07.2025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Builds on feminist &amp; critical geography insights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Builds on feminist &amp; critical geography insights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esto va mejor en la presentación de gama como tal. after presenting the model and its components add something such as: this allows to capture the relational nature of insecurity, to move beyond criminal data etc.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esto va mejor en la presentación de gama como tal. after presenting the model and its components add something such as: this allows to capture the relational nature of insecurity, to move beyond criminal data etc.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04454" y="3853519"/>
            <a:ext cx="11887466" cy="1638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Modeling perceived urban insecurity: an empirically grounded agent-based simulation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200267" y="6215807"/>
            <a:ext cx="11887466" cy="2714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endParaRPr/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Sara Cristina Herranz Amado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Supervisor: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Iñaki Úcar Marqués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Madrid, June 19th, 2025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66394" y="1157101"/>
            <a:ext cx="9555212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endParaRPr/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Master’s degree in Computational Social Sciences 2024-2025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Master Thesis 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996079" y="3511227"/>
            <a:ext cx="12295841" cy="2494333"/>
            <a:chOff x="0" y="0"/>
            <a:chExt cx="6260835" cy="12700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260835" cy="1270072"/>
            </a:xfrm>
            <a:custGeom>
              <a:avLst/>
              <a:gdLst/>
              <a:ahLst/>
              <a:cxnLst/>
              <a:rect l="l" t="t" r="r" b="b"/>
              <a:pathLst>
                <a:path w="6260835" h="1270072">
                  <a:moveTo>
                    <a:pt x="8185" y="0"/>
                  </a:moveTo>
                  <a:lnTo>
                    <a:pt x="6252650" y="0"/>
                  </a:lnTo>
                  <a:cubicBezTo>
                    <a:pt x="6254821" y="0"/>
                    <a:pt x="6256903" y="862"/>
                    <a:pt x="6258437" y="2397"/>
                  </a:cubicBezTo>
                  <a:cubicBezTo>
                    <a:pt x="6259973" y="3932"/>
                    <a:pt x="6260835" y="6014"/>
                    <a:pt x="6260835" y="8185"/>
                  </a:cubicBezTo>
                  <a:lnTo>
                    <a:pt x="6260835" y="1261887"/>
                  </a:lnTo>
                  <a:cubicBezTo>
                    <a:pt x="6260835" y="1266408"/>
                    <a:pt x="6257170" y="1270072"/>
                    <a:pt x="6252650" y="1270072"/>
                  </a:cubicBezTo>
                  <a:lnTo>
                    <a:pt x="8185" y="1270072"/>
                  </a:lnTo>
                  <a:cubicBezTo>
                    <a:pt x="3665" y="1270072"/>
                    <a:pt x="0" y="1266408"/>
                    <a:pt x="0" y="1261887"/>
                  </a:cubicBezTo>
                  <a:lnTo>
                    <a:pt x="0" y="8185"/>
                  </a:lnTo>
                  <a:cubicBezTo>
                    <a:pt x="0" y="3665"/>
                    <a:pt x="3665" y="0"/>
                    <a:pt x="81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260835" cy="1308172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9252" y="1428177"/>
            <a:ext cx="4057495" cy="8692986"/>
            <a:chOff x="0" y="0"/>
            <a:chExt cx="2066008" cy="44263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66008" cy="4426322"/>
            </a:xfrm>
            <a:custGeom>
              <a:avLst/>
              <a:gdLst/>
              <a:ahLst/>
              <a:cxnLst/>
              <a:rect l="l" t="t" r="r" b="b"/>
              <a:pathLst>
                <a:path w="2066008" h="4426322">
                  <a:moveTo>
                    <a:pt x="24805" y="0"/>
                  </a:moveTo>
                  <a:lnTo>
                    <a:pt x="2041203" y="0"/>
                  </a:lnTo>
                  <a:cubicBezTo>
                    <a:pt x="2047782" y="0"/>
                    <a:pt x="2054091" y="2613"/>
                    <a:pt x="2058743" y="7265"/>
                  </a:cubicBezTo>
                  <a:cubicBezTo>
                    <a:pt x="2063395" y="11917"/>
                    <a:pt x="2066008" y="18226"/>
                    <a:pt x="2066008" y="24805"/>
                  </a:cubicBezTo>
                  <a:lnTo>
                    <a:pt x="2066008" y="4401517"/>
                  </a:lnTo>
                  <a:cubicBezTo>
                    <a:pt x="2066008" y="4408096"/>
                    <a:pt x="2063395" y="4414405"/>
                    <a:pt x="2058743" y="4419057"/>
                  </a:cubicBezTo>
                  <a:cubicBezTo>
                    <a:pt x="2054091" y="4423708"/>
                    <a:pt x="2047782" y="4426322"/>
                    <a:pt x="2041203" y="4426322"/>
                  </a:cubicBezTo>
                  <a:lnTo>
                    <a:pt x="24805" y="4426322"/>
                  </a:lnTo>
                  <a:cubicBezTo>
                    <a:pt x="11105" y="4426322"/>
                    <a:pt x="0" y="4415216"/>
                    <a:pt x="0" y="4401517"/>
                  </a:cubicBezTo>
                  <a:lnTo>
                    <a:pt x="0" y="24805"/>
                  </a:lnTo>
                  <a:cubicBezTo>
                    <a:pt x="0" y="18226"/>
                    <a:pt x="2613" y="11917"/>
                    <a:pt x="7265" y="7265"/>
                  </a:cubicBezTo>
                  <a:cubicBezTo>
                    <a:pt x="11917" y="2613"/>
                    <a:pt x="18226" y="0"/>
                    <a:pt x="248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85725"/>
              <a:ext cx="2066008" cy="4512047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36566" y="4577323"/>
            <a:ext cx="3649781" cy="2397574"/>
            <a:chOff x="0" y="0"/>
            <a:chExt cx="1858407" cy="122080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58407" cy="1220804"/>
            </a:xfrm>
            <a:custGeom>
              <a:avLst/>
              <a:gdLst/>
              <a:ahLst/>
              <a:cxnLst/>
              <a:rect l="l" t="t" r="r" b="b"/>
              <a:pathLst>
                <a:path w="1858407" h="1220804">
                  <a:moveTo>
                    <a:pt x="27576" y="0"/>
                  </a:moveTo>
                  <a:lnTo>
                    <a:pt x="1830831" y="0"/>
                  </a:lnTo>
                  <a:cubicBezTo>
                    <a:pt x="1846061" y="0"/>
                    <a:pt x="1858407" y="12346"/>
                    <a:pt x="1858407" y="27576"/>
                  </a:cubicBezTo>
                  <a:lnTo>
                    <a:pt x="1858407" y="1193229"/>
                  </a:lnTo>
                  <a:cubicBezTo>
                    <a:pt x="1858407" y="1200542"/>
                    <a:pt x="1855502" y="1207556"/>
                    <a:pt x="1850330" y="1212727"/>
                  </a:cubicBezTo>
                  <a:cubicBezTo>
                    <a:pt x="1845159" y="1217899"/>
                    <a:pt x="1838145" y="1220804"/>
                    <a:pt x="1830831" y="1220804"/>
                  </a:cubicBezTo>
                  <a:lnTo>
                    <a:pt x="27576" y="1220804"/>
                  </a:lnTo>
                  <a:cubicBezTo>
                    <a:pt x="12346" y="1220804"/>
                    <a:pt x="0" y="1208458"/>
                    <a:pt x="0" y="1193229"/>
                  </a:cubicBezTo>
                  <a:lnTo>
                    <a:pt x="0" y="27576"/>
                  </a:lnTo>
                  <a:cubicBezTo>
                    <a:pt x="0" y="12346"/>
                    <a:pt x="12346" y="0"/>
                    <a:pt x="27576" y="0"/>
                  </a:cubicBezTo>
                  <a:close/>
                </a:path>
              </a:pathLst>
            </a:custGeom>
            <a:solidFill>
              <a:srgbClr val="E5FC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85725"/>
              <a:ext cx="1858407" cy="130652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76156" y="4577966"/>
            <a:ext cx="3570601" cy="2262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1"/>
              </a:lnSpc>
            </a:pPr>
            <a:r>
              <a:rPr lang="en-US" sz="31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Balance de Criminalidad Q4 2024</a:t>
            </a:r>
          </a:p>
          <a:p>
            <a:pPr algn="ctr">
              <a:lnSpc>
                <a:spcPts val="4421"/>
              </a:lnSpc>
              <a:spcBef>
                <a:spcPct val="0"/>
              </a:spcBef>
            </a:pPr>
            <a:r>
              <a:rPr lang="en-US" sz="31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Ministry of Interior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597312" y="1795868"/>
            <a:ext cx="3589035" cy="2397574"/>
            <a:chOff x="0" y="0"/>
            <a:chExt cx="1827476" cy="122080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27476" cy="1220804"/>
            </a:xfrm>
            <a:custGeom>
              <a:avLst/>
              <a:gdLst/>
              <a:ahLst/>
              <a:cxnLst/>
              <a:rect l="l" t="t" r="r" b="b"/>
              <a:pathLst>
                <a:path w="1827476" h="1220804">
                  <a:moveTo>
                    <a:pt x="28042" y="0"/>
                  </a:moveTo>
                  <a:lnTo>
                    <a:pt x="1799434" y="0"/>
                  </a:lnTo>
                  <a:cubicBezTo>
                    <a:pt x="1814921" y="0"/>
                    <a:pt x="1827476" y="12555"/>
                    <a:pt x="1827476" y="28042"/>
                  </a:cubicBezTo>
                  <a:lnTo>
                    <a:pt x="1827476" y="1192762"/>
                  </a:lnTo>
                  <a:cubicBezTo>
                    <a:pt x="1827476" y="1200199"/>
                    <a:pt x="1824522" y="1207332"/>
                    <a:pt x="1819263" y="1212591"/>
                  </a:cubicBezTo>
                  <a:cubicBezTo>
                    <a:pt x="1814004" y="1217850"/>
                    <a:pt x="1806871" y="1220804"/>
                    <a:pt x="1799434" y="1220804"/>
                  </a:cubicBezTo>
                  <a:lnTo>
                    <a:pt x="28042" y="1220804"/>
                  </a:lnTo>
                  <a:cubicBezTo>
                    <a:pt x="12555" y="1220804"/>
                    <a:pt x="0" y="1208249"/>
                    <a:pt x="0" y="1192762"/>
                  </a:cubicBezTo>
                  <a:lnTo>
                    <a:pt x="0" y="28042"/>
                  </a:lnTo>
                  <a:cubicBezTo>
                    <a:pt x="0" y="12555"/>
                    <a:pt x="12555" y="0"/>
                    <a:pt x="28042" y="0"/>
                  </a:cubicBezTo>
                  <a:close/>
                </a:path>
              </a:pathLst>
            </a:custGeom>
            <a:solidFill>
              <a:srgbClr val="E5FC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85725"/>
              <a:ext cx="1827476" cy="130652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9252" y="165838"/>
            <a:ext cx="4061564" cy="1057826"/>
            <a:chOff x="0" y="0"/>
            <a:chExt cx="2068080" cy="53862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68080" cy="538627"/>
            </a:xfrm>
            <a:custGeom>
              <a:avLst/>
              <a:gdLst/>
              <a:ahLst/>
              <a:cxnLst/>
              <a:rect l="l" t="t" r="r" b="b"/>
              <a:pathLst>
                <a:path w="2068080" h="538627">
                  <a:moveTo>
                    <a:pt x="24780" y="0"/>
                  </a:moveTo>
                  <a:lnTo>
                    <a:pt x="2043300" y="0"/>
                  </a:lnTo>
                  <a:cubicBezTo>
                    <a:pt x="2049872" y="0"/>
                    <a:pt x="2056175" y="2611"/>
                    <a:pt x="2060822" y="7258"/>
                  </a:cubicBezTo>
                  <a:cubicBezTo>
                    <a:pt x="2065469" y="11905"/>
                    <a:pt x="2068080" y="18208"/>
                    <a:pt x="2068080" y="24780"/>
                  </a:cubicBezTo>
                  <a:lnTo>
                    <a:pt x="2068080" y="513847"/>
                  </a:lnTo>
                  <a:cubicBezTo>
                    <a:pt x="2068080" y="520419"/>
                    <a:pt x="2065469" y="526722"/>
                    <a:pt x="2060822" y="531369"/>
                  </a:cubicBezTo>
                  <a:cubicBezTo>
                    <a:pt x="2056175" y="536016"/>
                    <a:pt x="2049872" y="538627"/>
                    <a:pt x="2043300" y="538627"/>
                  </a:cubicBezTo>
                  <a:lnTo>
                    <a:pt x="24780" y="538627"/>
                  </a:lnTo>
                  <a:cubicBezTo>
                    <a:pt x="18208" y="538627"/>
                    <a:pt x="11905" y="536016"/>
                    <a:pt x="7258" y="531369"/>
                  </a:cubicBezTo>
                  <a:cubicBezTo>
                    <a:pt x="2611" y="526722"/>
                    <a:pt x="0" y="520419"/>
                    <a:pt x="0" y="513847"/>
                  </a:cubicBezTo>
                  <a:lnTo>
                    <a:pt x="0" y="24780"/>
                  </a:lnTo>
                  <a:cubicBezTo>
                    <a:pt x="0" y="18208"/>
                    <a:pt x="2611" y="11905"/>
                    <a:pt x="7258" y="7258"/>
                  </a:cubicBezTo>
                  <a:cubicBezTo>
                    <a:pt x="11905" y="2611"/>
                    <a:pt x="18208" y="0"/>
                    <a:pt x="2478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068080" cy="576727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209966" y="165838"/>
            <a:ext cx="8147087" cy="1057826"/>
            <a:chOff x="0" y="0"/>
            <a:chExt cx="3890853" cy="50519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890853" cy="505192"/>
            </a:xfrm>
            <a:custGeom>
              <a:avLst/>
              <a:gdLst/>
              <a:ahLst/>
              <a:cxnLst/>
              <a:rect l="l" t="t" r="r" b="b"/>
              <a:pathLst>
                <a:path w="3890853" h="505192">
                  <a:moveTo>
                    <a:pt x="12353" y="0"/>
                  </a:moveTo>
                  <a:lnTo>
                    <a:pt x="3878499" y="0"/>
                  </a:lnTo>
                  <a:cubicBezTo>
                    <a:pt x="3881776" y="0"/>
                    <a:pt x="3884918" y="1302"/>
                    <a:pt x="3887234" y="3618"/>
                  </a:cubicBezTo>
                  <a:cubicBezTo>
                    <a:pt x="3889551" y="5935"/>
                    <a:pt x="3890853" y="9077"/>
                    <a:pt x="3890853" y="12353"/>
                  </a:cubicBezTo>
                  <a:lnTo>
                    <a:pt x="3890853" y="492839"/>
                  </a:lnTo>
                  <a:cubicBezTo>
                    <a:pt x="3890853" y="496115"/>
                    <a:pt x="3889551" y="499257"/>
                    <a:pt x="3887234" y="501574"/>
                  </a:cubicBezTo>
                  <a:cubicBezTo>
                    <a:pt x="3884918" y="503891"/>
                    <a:pt x="3881776" y="505192"/>
                    <a:pt x="3878499" y="505192"/>
                  </a:cubicBezTo>
                  <a:lnTo>
                    <a:pt x="12353" y="505192"/>
                  </a:lnTo>
                  <a:cubicBezTo>
                    <a:pt x="9077" y="505192"/>
                    <a:pt x="5935" y="503891"/>
                    <a:pt x="3618" y="501574"/>
                  </a:cubicBezTo>
                  <a:cubicBezTo>
                    <a:pt x="1302" y="499257"/>
                    <a:pt x="0" y="496115"/>
                    <a:pt x="0" y="492839"/>
                  </a:cubicBezTo>
                  <a:lnTo>
                    <a:pt x="0" y="12353"/>
                  </a:lnTo>
                  <a:cubicBezTo>
                    <a:pt x="0" y="9077"/>
                    <a:pt x="1302" y="5935"/>
                    <a:pt x="3618" y="3618"/>
                  </a:cubicBezTo>
                  <a:cubicBezTo>
                    <a:pt x="5935" y="1302"/>
                    <a:pt x="9077" y="0"/>
                    <a:pt x="123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914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14300"/>
              <a:ext cx="3890853" cy="619492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48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209966" y="1428177"/>
            <a:ext cx="8147087" cy="8628754"/>
            <a:chOff x="0" y="0"/>
            <a:chExt cx="3890853" cy="412088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890853" cy="4120886"/>
            </a:xfrm>
            <a:custGeom>
              <a:avLst/>
              <a:gdLst/>
              <a:ahLst/>
              <a:cxnLst/>
              <a:rect l="l" t="t" r="r" b="b"/>
              <a:pathLst>
                <a:path w="3890853" h="4120886">
                  <a:moveTo>
                    <a:pt x="12353" y="0"/>
                  </a:moveTo>
                  <a:lnTo>
                    <a:pt x="3878499" y="0"/>
                  </a:lnTo>
                  <a:cubicBezTo>
                    <a:pt x="3881776" y="0"/>
                    <a:pt x="3884918" y="1302"/>
                    <a:pt x="3887234" y="3618"/>
                  </a:cubicBezTo>
                  <a:cubicBezTo>
                    <a:pt x="3889551" y="5935"/>
                    <a:pt x="3890853" y="9077"/>
                    <a:pt x="3890853" y="12353"/>
                  </a:cubicBezTo>
                  <a:lnTo>
                    <a:pt x="3890853" y="4108532"/>
                  </a:lnTo>
                  <a:cubicBezTo>
                    <a:pt x="3890853" y="4111809"/>
                    <a:pt x="3889551" y="4114951"/>
                    <a:pt x="3887234" y="4117267"/>
                  </a:cubicBezTo>
                  <a:cubicBezTo>
                    <a:pt x="3884918" y="4119584"/>
                    <a:pt x="3881776" y="4120886"/>
                    <a:pt x="3878499" y="4120886"/>
                  </a:cubicBezTo>
                  <a:lnTo>
                    <a:pt x="12353" y="4120886"/>
                  </a:lnTo>
                  <a:cubicBezTo>
                    <a:pt x="9077" y="4120886"/>
                    <a:pt x="5935" y="4119584"/>
                    <a:pt x="3618" y="4117267"/>
                  </a:cubicBezTo>
                  <a:cubicBezTo>
                    <a:pt x="1302" y="4114951"/>
                    <a:pt x="0" y="4111809"/>
                    <a:pt x="0" y="4108532"/>
                  </a:cubicBezTo>
                  <a:lnTo>
                    <a:pt x="0" y="12353"/>
                  </a:lnTo>
                  <a:cubicBezTo>
                    <a:pt x="0" y="9077"/>
                    <a:pt x="1302" y="5935"/>
                    <a:pt x="3618" y="3618"/>
                  </a:cubicBezTo>
                  <a:cubicBezTo>
                    <a:pt x="5935" y="1302"/>
                    <a:pt x="9077" y="0"/>
                    <a:pt x="123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914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123825"/>
              <a:ext cx="3890853" cy="4244711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419466" y="4594177"/>
            <a:ext cx="7653076" cy="2397574"/>
            <a:chOff x="0" y="0"/>
            <a:chExt cx="3654925" cy="1145024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654925" cy="1145024"/>
            </a:xfrm>
            <a:custGeom>
              <a:avLst/>
              <a:gdLst/>
              <a:ahLst/>
              <a:cxnLst/>
              <a:rect l="l" t="t" r="r" b="b"/>
              <a:pathLst>
                <a:path w="3654925" h="1145024">
                  <a:moveTo>
                    <a:pt x="13151" y="0"/>
                  </a:moveTo>
                  <a:lnTo>
                    <a:pt x="3641774" y="0"/>
                  </a:lnTo>
                  <a:cubicBezTo>
                    <a:pt x="3645262" y="0"/>
                    <a:pt x="3648607" y="1386"/>
                    <a:pt x="3651073" y="3852"/>
                  </a:cubicBezTo>
                  <a:cubicBezTo>
                    <a:pt x="3653539" y="6318"/>
                    <a:pt x="3654925" y="9663"/>
                    <a:pt x="3654925" y="13151"/>
                  </a:cubicBezTo>
                  <a:lnTo>
                    <a:pt x="3654925" y="1131873"/>
                  </a:lnTo>
                  <a:cubicBezTo>
                    <a:pt x="3654925" y="1139136"/>
                    <a:pt x="3649037" y="1145024"/>
                    <a:pt x="3641774" y="1145024"/>
                  </a:cubicBezTo>
                  <a:lnTo>
                    <a:pt x="13151" y="1145024"/>
                  </a:lnTo>
                  <a:cubicBezTo>
                    <a:pt x="5888" y="1145024"/>
                    <a:pt x="0" y="1139136"/>
                    <a:pt x="0" y="1131873"/>
                  </a:cubicBezTo>
                  <a:lnTo>
                    <a:pt x="0" y="13151"/>
                  </a:lnTo>
                  <a:cubicBezTo>
                    <a:pt x="0" y="5888"/>
                    <a:pt x="5888" y="0"/>
                    <a:pt x="13151" y="0"/>
                  </a:cubicBezTo>
                  <a:close/>
                </a:path>
              </a:pathLst>
            </a:custGeom>
            <a:solidFill>
              <a:srgbClr val="FFFBF6"/>
            </a:solidFill>
            <a:ln w="9525" cap="sq">
              <a:solidFill>
                <a:srgbClr val="FF914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123825"/>
              <a:ext cx="3654925" cy="126884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409941" y="1812722"/>
            <a:ext cx="7653076" cy="2380721"/>
            <a:chOff x="0" y="0"/>
            <a:chExt cx="3654925" cy="113697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654925" cy="1136975"/>
            </a:xfrm>
            <a:custGeom>
              <a:avLst/>
              <a:gdLst/>
              <a:ahLst/>
              <a:cxnLst/>
              <a:rect l="l" t="t" r="r" b="b"/>
              <a:pathLst>
                <a:path w="3654925" h="1136975">
                  <a:moveTo>
                    <a:pt x="13151" y="0"/>
                  </a:moveTo>
                  <a:lnTo>
                    <a:pt x="3641774" y="0"/>
                  </a:lnTo>
                  <a:cubicBezTo>
                    <a:pt x="3645262" y="0"/>
                    <a:pt x="3648607" y="1386"/>
                    <a:pt x="3651073" y="3852"/>
                  </a:cubicBezTo>
                  <a:cubicBezTo>
                    <a:pt x="3653539" y="6318"/>
                    <a:pt x="3654925" y="9663"/>
                    <a:pt x="3654925" y="13151"/>
                  </a:cubicBezTo>
                  <a:lnTo>
                    <a:pt x="3654925" y="1123824"/>
                  </a:lnTo>
                  <a:cubicBezTo>
                    <a:pt x="3654925" y="1131087"/>
                    <a:pt x="3649037" y="1136975"/>
                    <a:pt x="3641774" y="1136975"/>
                  </a:cubicBezTo>
                  <a:lnTo>
                    <a:pt x="13151" y="1136975"/>
                  </a:lnTo>
                  <a:cubicBezTo>
                    <a:pt x="5888" y="1136975"/>
                    <a:pt x="0" y="1131087"/>
                    <a:pt x="0" y="1123824"/>
                  </a:cubicBezTo>
                  <a:lnTo>
                    <a:pt x="0" y="13151"/>
                  </a:lnTo>
                  <a:cubicBezTo>
                    <a:pt x="0" y="5888"/>
                    <a:pt x="5888" y="0"/>
                    <a:pt x="13151" y="0"/>
                  </a:cubicBezTo>
                  <a:close/>
                </a:path>
              </a:pathLst>
            </a:custGeom>
            <a:solidFill>
              <a:srgbClr val="FFFBF6"/>
            </a:solidFill>
            <a:ln w="9525" cap="sq">
              <a:solidFill>
                <a:srgbClr val="FF914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123825"/>
              <a:ext cx="3654925" cy="1260800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4176202" y="165838"/>
            <a:ext cx="3890192" cy="1057826"/>
            <a:chOff x="0" y="0"/>
            <a:chExt cx="2704670" cy="73545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704670" cy="735457"/>
            </a:xfrm>
            <a:custGeom>
              <a:avLst/>
              <a:gdLst/>
              <a:ahLst/>
              <a:cxnLst/>
              <a:rect l="l" t="t" r="r" b="b"/>
              <a:pathLst>
                <a:path w="2704670" h="735457">
                  <a:moveTo>
                    <a:pt x="25871" y="0"/>
                  </a:moveTo>
                  <a:lnTo>
                    <a:pt x="2678798" y="0"/>
                  </a:lnTo>
                  <a:cubicBezTo>
                    <a:pt x="2693087" y="0"/>
                    <a:pt x="2704670" y="11583"/>
                    <a:pt x="2704670" y="25871"/>
                  </a:cubicBezTo>
                  <a:lnTo>
                    <a:pt x="2704670" y="709586"/>
                  </a:lnTo>
                  <a:cubicBezTo>
                    <a:pt x="2704670" y="723874"/>
                    <a:pt x="2693087" y="735457"/>
                    <a:pt x="2678798" y="735457"/>
                  </a:cubicBezTo>
                  <a:lnTo>
                    <a:pt x="25871" y="735457"/>
                  </a:lnTo>
                  <a:cubicBezTo>
                    <a:pt x="11583" y="735457"/>
                    <a:pt x="0" y="723874"/>
                    <a:pt x="0" y="709586"/>
                  </a:cubicBezTo>
                  <a:lnTo>
                    <a:pt x="0" y="25871"/>
                  </a:lnTo>
                  <a:cubicBezTo>
                    <a:pt x="0" y="11583"/>
                    <a:pt x="11583" y="0"/>
                    <a:pt x="258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E17EB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123825"/>
              <a:ext cx="2704670" cy="859282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>
                      <a:alpha val="45882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( 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4385752" y="1812722"/>
            <a:ext cx="3511136" cy="5179029"/>
            <a:chOff x="0" y="0"/>
            <a:chExt cx="2130483" cy="3142524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130483" cy="3142524"/>
            </a:xfrm>
            <a:custGeom>
              <a:avLst/>
              <a:gdLst/>
              <a:ahLst/>
              <a:cxnLst/>
              <a:rect l="l" t="t" r="r" b="b"/>
              <a:pathLst>
                <a:path w="2130483" h="3142524">
                  <a:moveTo>
                    <a:pt x="28664" y="0"/>
                  </a:moveTo>
                  <a:lnTo>
                    <a:pt x="2101818" y="0"/>
                  </a:lnTo>
                  <a:cubicBezTo>
                    <a:pt x="2117649" y="0"/>
                    <a:pt x="2130483" y="12834"/>
                    <a:pt x="2130483" y="28664"/>
                  </a:cubicBezTo>
                  <a:lnTo>
                    <a:pt x="2130483" y="3113859"/>
                  </a:lnTo>
                  <a:cubicBezTo>
                    <a:pt x="2130483" y="3121462"/>
                    <a:pt x="2127463" y="3128753"/>
                    <a:pt x="2122087" y="3134128"/>
                  </a:cubicBezTo>
                  <a:cubicBezTo>
                    <a:pt x="2116711" y="3139504"/>
                    <a:pt x="2109420" y="3142524"/>
                    <a:pt x="2101818" y="3142524"/>
                  </a:cubicBezTo>
                  <a:lnTo>
                    <a:pt x="28664" y="3142524"/>
                  </a:lnTo>
                  <a:cubicBezTo>
                    <a:pt x="12834" y="3142524"/>
                    <a:pt x="0" y="3129690"/>
                    <a:pt x="0" y="3113859"/>
                  </a:cubicBezTo>
                  <a:lnTo>
                    <a:pt x="0" y="28664"/>
                  </a:lnTo>
                  <a:cubicBezTo>
                    <a:pt x="0" y="12834"/>
                    <a:pt x="12834" y="0"/>
                    <a:pt x="28664" y="0"/>
                  </a:cubicBezTo>
                  <a:close/>
                </a:path>
              </a:pathLst>
            </a:custGeom>
            <a:solidFill>
              <a:srgbClr val="F4DDFF"/>
            </a:solidFill>
            <a:ln w="9525" cap="sq">
              <a:solidFill>
                <a:srgbClr val="5E17EB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114300"/>
              <a:ext cx="2130483" cy="3256824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19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5188988" y="4064098"/>
            <a:ext cx="2052232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Environment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4176202" y="1428177"/>
            <a:ext cx="3890192" cy="8628754"/>
            <a:chOff x="0" y="0"/>
            <a:chExt cx="2704670" cy="599917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2704670" cy="5999171"/>
            </a:xfrm>
            <a:custGeom>
              <a:avLst/>
              <a:gdLst/>
              <a:ahLst/>
              <a:cxnLst/>
              <a:rect l="l" t="t" r="r" b="b"/>
              <a:pathLst>
                <a:path w="2704670" h="5999171">
                  <a:moveTo>
                    <a:pt x="25871" y="0"/>
                  </a:moveTo>
                  <a:lnTo>
                    <a:pt x="2678798" y="0"/>
                  </a:lnTo>
                  <a:cubicBezTo>
                    <a:pt x="2693087" y="0"/>
                    <a:pt x="2704670" y="11583"/>
                    <a:pt x="2704670" y="25871"/>
                  </a:cubicBezTo>
                  <a:lnTo>
                    <a:pt x="2704670" y="5973300"/>
                  </a:lnTo>
                  <a:cubicBezTo>
                    <a:pt x="2704670" y="5987588"/>
                    <a:pt x="2693087" y="5999171"/>
                    <a:pt x="2678798" y="5999171"/>
                  </a:cubicBezTo>
                  <a:lnTo>
                    <a:pt x="25871" y="5999171"/>
                  </a:lnTo>
                  <a:cubicBezTo>
                    <a:pt x="11583" y="5999171"/>
                    <a:pt x="0" y="5987588"/>
                    <a:pt x="0" y="5973300"/>
                  </a:cubicBezTo>
                  <a:lnTo>
                    <a:pt x="0" y="25871"/>
                  </a:lnTo>
                  <a:cubicBezTo>
                    <a:pt x="0" y="11583"/>
                    <a:pt x="11583" y="0"/>
                    <a:pt x="258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5E17EB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38100"/>
              <a:ext cx="2704670" cy="6037272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37" name="AutoShape 37"/>
          <p:cNvSpPr/>
          <p:nvPr/>
        </p:nvSpPr>
        <p:spPr>
          <a:xfrm>
            <a:off x="4186347" y="2994655"/>
            <a:ext cx="1223594" cy="8427"/>
          </a:xfrm>
          <a:prstGeom prst="line">
            <a:avLst/>
          </a:prstGeom>
          <a:ln w="38100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  <p:sp>
        <p:nvSpPr>
          <p:cNvPr id="38" name="AutoShape 38"/>
          <p:cNvSpPr/>
          <p:nvPr/>
        </p:nvSpPr>
        <p:spPr>
          <a:xfrm>
            <a:off x="4186347" y="5776110"/>
            <a:ext cx="1233119" cy="16853"/>
          </a:xfrm>
          <a:prstGeom prst="line">
            <a:avLst/>
          </a:prstGeom>
          <a:ln w="38100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  <p:sp>
        <p:nvSpPr>
          <p:cNvPr id="39" name="TextBox 39"/>
          <p:cNvSpPr txBox="1"/>
          <p:nvPr/>
        </p:nvSpPr>
        <p:spPr>
          <a:xfrm>
            <a:off x="801713" y="1796512"/>
            <a:ext cx="3240979" cy="2262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1"/>
              </a:lnSpc>
              <a:spcBef>
                <a:spcPct val="0"/>
              </a:spcBef>
            </a:pPr>
            <a:r>
              <a:rPr lang="en-US" sz="31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.shp from Pamplona City Council and Open Street Maps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297461" y="315757"/>
            <a:ext cx="2322126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INPUT DATA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6751118" y="296288"/>
            <a:ext cx="5474643" cy="66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EMPIRICAL MODELING (R)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5615191" y="5221947"/>
            <a:ext cx="3287944" cy="1635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3"/>
              </a:lnSpc>
              <a:spcBef>
                <a:spcPct val="0"/>
              </a:spcBef>
            </a:pPr>
            <a:r>
              <a:rPr lang="en-US" sz="299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Objective data (Penal Code sentencing + frequency) 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700517" y="5212422"/>
            <a:ext cx="3187758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Public perception on most and least safe neighborhood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5667531" y="2125684"/>
            <a:ext cx="3183264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lightning_score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barrio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building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4572975" y="32488"/>
            <a:ext cx="3096647" cy="121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SIMULATION DESIGN (GAMA)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5804839" y="4677021"/>
            <a:ext cx="6863279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i="1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real_crime_proxy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9051586" y="5650845"/>
            <a:ext cx="522724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*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0877305" y="2356290"/>
            <a:ext cx="834182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road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parks</a:t>
            </a:r>
          </a:p>
        </p:txBody>
      </p:sp>
      <p:sp>
        <p:nvSpPr>
          <p:cNvPr id="49" name="AutoShape 49"/>
          <p:cNvSpPr/>
          <p:nvPr/>
        </p:nvSpPr>
        <p:spPr>
          <a:xfrm>
            <a:off x="13063017" y="3003082"/>
            <a:ext cx="1322736" cy="1399154"/>
          </a:xfrm>
          <a:prstGeom prst="line">
            <a:avLst/>
          </a:prstGeom>
          <a:ln w="47625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  <p:sp>
        <p:nvSpPr>
          <p:cNvPr id="50" name="AutoShape 50"/>
          <p:cNvSpPr/>
          <p:nvPr/>
        </p:nvSpPr>
        <p:spPr>
          <a:xfrm flipV="1">
            <a:off x="13072542" y="4402236"/>
            <a:ext cx="1313211" cy="1390727"/>
          </a:xfrm>
          <a:prstGeom prst="line">
            <a:avLst/>
          </a:prstGeom>
          <a:ln w="47625" cap="flat">
            <a:solidFill>
              <a:srgbClr val="73B267">
                <a:alpha val="46667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9252" y="1428177"/>
            <a:ext cx="4057495" cy="8692986"/>
            <a:chOff x="0" y="0"/>
            <a:chExt cx="2066008" cy="44263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66008" cy="4426322"/>
            </a:xfrm>
            <a:custGeom>
              <a:avLst/>
              <a:gdLst/>
              <a:ahLst/>
              <a:cxnLst/>
              <a:rect l="l" t="t" r="r" b="b"/>
              <a:pathLst>
                <a:path w="2066008" h="4426322">
                  <a:moveTo>
                    <a:pt x="24805" y="0"/>
                  </a:moveTo>
                  <a:lnTo>
                    <a:pt x="2041203" y="0"/>
                  </a:lnTo>
                  <a:cubicBezTo>
                    <a:pt x="2047782" y="0"/>
                    <a:pt x="2054091" y="2613"/>
                    <a:pt x="2058743" y="7265"/>
                  </a:cubicBezTo>
                  <a:cubicBezTo>
                    <a:pt x="2063395" y="11917"/>
                    <a:pt x="2066008" y="18226"/>
                    <a:pt x="2066008" y="24805"/>
                  </a:cubicBezTo>
                  <a:lnTo>
                    <a:pt x="2066008" y="4401517"/>
                  </a:lnTo>
                  <a:cubicBezTo>
                    <a:pt x="2066008" y="4408096"/>
                    <a:pt x="2063395" y="4414405"/>
                    <a:pt x="2058743" y="4419057"/>
                  </a:cubicBezTo>
                  <a:cubicBezTo>
                    <a:pt x="2054091" y="4423708"/>
                    <a:pt x="2047782" y="4426322"/>
                    <a:pt x="2041203" y="4426322"/>
                  </a:cubicBezTo>
                  <a:lnTo>
                    <a:pt x="24805" y="4426322"/>
                  </a:lnTo>
                  <a:cubicBezTo>
                    <a:pt x="11105" y="4426322"/>
                    <a:pt x="0" y="4415216"/>
                    <a:pt x="0" y="4401517"/>
                  </a:cubicBezTo>
                  <a:lnTo>
                    <a:pt x="0" y="24805"/>
                  </a:lnTo>
                  <a:cubicBezTo>
                    <a:pt x="0" y="18226"/>
                    <a:pt x="2613" y="11917"/>
                    <a:pt x="7265" y="7265"/>
                  </a:cubicBezTo>
                  <a:cubicBezTo>
                    <a:pt x="11917" y="2613"/>
                    <a:pt x="18226" y="0"/>
                    <a:pt x="248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85725"/>
              <a:ext cx="2066008" cy="4512047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36566" y="4577323"/>
            <a:ext cx="3649781" cy="2397574"/>
            <a:chOff x="0" y="0"/>
            <a:chExt cx="1858407" cy="122080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58407" cy="1220804"/>
            </a:xfrm>
            <a:custGeom>
              <a:avLst/>
              <a:gdLst/>
              <a:ahLst/>
              <a:cxnLst/>
              <a:rect l="l" t="t" r="r" b="b"/>
              <a:pathLst>
                <a:path w="1858407" h="1220804">
                  <a:moveTo>
                    <a:pt x="27576" y="0"/>
                  </a:moveTo>
                  <a:lnTo>
                    <a:pt x="1830831" y="0"/>
                  </a:lnTo>
                  <a:cubicBezTo>
                    <a:pt x="1846061" y="0"/>
                    <a:pt x="1858407" y="12346"/>
                    <a:pt x="1858407" y="27576"/>
                  </a:cubicBezTo>
                  <a:lnTo>
                    <a:pt x="1858407" y="1193229"/>
                  </a:lnTo>
                  <a:cubicBezTo>
                    <a:pt x="1858407" y="1200542"/>
                    <a:pt x="1855502" y="1207556"/>
                    <a:pt x="1850330" y="1212727"/>
                  </a:cubicBezTo>
                  <a:cubicBezTo>
                    <a:pt x="1845159" y="1217899"/>
                    <a:pt x="1838145" y="1220804"/>
                    <a:pt x="1830831" y="1220804"/>
                  </a:cubicBezTo>
                  <a:lnTo>
                    <a:pt x="27576" y="1220804"/>
                  </a:lnTo>
                  <a:cubicBezTo>
                    <a:pt x="12346" y="1220804"/>
                    <a:pt x="0" y="1208458"/>
                    <a:pt x="0" y="1193229"/>
                  </a:cubicBezTo>
                  <a:lnTo>
                    <a:pt x="0" y="27576"/>
                  </a:lnTo>
                  <a:cubicBezTo>
                    <a:pt x="0" y="12346"/>
                    <a:pt x="12346" y="0"/>
                    <a:pt x="27576" y="0"/>
                  </a:cubicBezTo>
                  <a:close/>
                </a:path>
              </a:pathLst>
            </a:custGeom>
            <a:solidFill>
              <a:srgbClr val="E5FC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85725"/>
              <a:ext cx="1858407" cy="130652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76156" y="4577966"/>
            <a:ext cx="3570601" cy="2262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1"/>
              </a:lnSpc>
            </a:pPr>
            <a:r>
              <a:rPr lang="en-US" sz="31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Balance de Criminalidad Q4 2024</a:t>
            </a:r>
          </a:p>
          <a:p>
            <a:pPr algn="ctr">
              <a:lnSpc>
                <a:spcPts val="4421"/>
              </a:lnSpc>
              <a:spcBef>
                <a:spcPct val="0"/>
              </a:spcBef>
            </a:pPr>
            <a:r>
              <a:rPr lang="en-US" sz="31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Ministry of Interior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529651" y="7355897"/>
            <a:ext cx="3610191" cy="2397574"/>
            <a:chOff x="0" y="0"/>
            <a:chExt cx="1838248" cy="122080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38248" cy="1220804"/>
            </a:xfrm>
            <a:custGeom>
              <a:avLst/>
              <a:gdLst/>
              <a:ahLst/>
              <a:cxnLst/>
              <a:rect l="l" t="t" r="r" b="b"/>
              <a:pathLst>
                <a:path w="1838248" h="1220804">
                  <a:moveTo>
                    <a:pt x="27878" y="0"/>
                  </a:moveTo>
                  <a:lnTo>
                    <a:pt x="1810371" y="0"/>
                  </a:lnTo>
                  <a:cubicBezTo>
                    <a:pt x="1825767" y="0"/>
                    <a:pt x="1838248" y="12481"/>
                    <a:pt x="1838248" y="27878"/>
                  </a:cubicBezTo>
                  <a:lnTo>
                    <a:pt x="1838248" y="1192926"/>
                  </a:lnTo>
                  <a:cubicBezTo>
                    <a:pt x="1838248" y="1200320"/>
                    <a:pt x="1835311" y="1207411"/>
                    <a:pt x="1830083" y="1212639"/>
                  </a:cubicBezTo>
                  <a:cubicBezTo>
                    <a:pt x="1824855" y="1217867"/>
                    <a:pt x="1817764" y="1220804"/>
                    <a:pt x="1810371" y="1220804"/>
                  </a:cubicBezTo>
                  <a:lnTo>
                    <a:pt x="27878" y="1220804"/>
                  </a:lnTo>
                  <a:cubicBezTo>
                    <a:pt x="12481" y="1220804"/>
                    <a:pt x="0" y="1208323"/>
                    <a:pt x="0" y="1192926"/>
                  </a:cubicBezTo>
                  <a:lnTo>
                    <a:pt x="0" y="27878"/>
                  </a:lnTo>
                  <a:cubicBezTo>
                    <a:pt x="0" y="12481"/>
                    <a:pt x="12481" y="0"/>
                    <a:pt x="27878" y="0"/>
                  </a:cubicBezTo>
                  <a:close/>
                </a:path>
              </a:pathLst>
            </a:custGeom>
            <a:solidFill>
              <a:srgbClr val="E5FC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85725"/>
              <a:ext cx="1838248" cy="130652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97312" y="1795868"/>
            <a:ext cx="3589035" cy="2397574"/>
            <a:chOff x="0" y="0"/>
            <a:chExt cx="1827476" cy="122080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827476" cy="1220804"/>
            </a:xfrm>
            <a:custGeom>
              <a:avLst/>
              <a:gdLst/>
              <a:ahLst/>
              <a:cxnLst/>
              <a:rect l="l" t="t" r="r" b="b"/>
              <a:pathLst>
                <a:path w="1827476" h="1220804">
                  <a:moveTo>
                    <a:pt x="28042" y="0"/>
                  </a:moveTo>
                  <a:lnTo>
                    <a:pt x="1799434" y="0"/>
                  </a:lnTo>
                  <a:cubicBezTo>
                    <a:pt x="1814921" y="0"/>
                    <a:pt x="1827476" y="12555"/>
                    <a:pt x="1827476" y="28042"/>
                  </a:cubicBezTo>
                  <a:lnTo>
                    <a:pt x="1827476" y="1192762"/>
                  </a:lnTo>
                  <a:cubicBezTo>
                    <a:pt x="1827476" y="1200199"/>
                    <a:pt x="1824522" y="1207332"/>
                    <a:pt x="1819263" y="1212591"/>
                  </a:cubicBezTo>
                  <a:cubicBezTo>
                    <a:pt x="1814004" y="1217850"/>
                    <a:pt x="1806871" y="1220804"/>
                    <a:pt x="1799434" y="1220804"/>
                  </a:cubicBezTo>
                  <a:lnTo>
                    <a:pt x="28042" y="1220804"/>
                  </a:lnTo>
                  <a:cubicBezTo>
                    <a:pt x="12555" y="1220804"/>
                    <a:pt x="0" y="1208249"/>
                    <a:pt x="0" y="1192762"/>
                  </a:cubicBezTo>
                  <a:lnTo>
                    <a:pt x="0" y="28042"/>
                  </a:lnTo>
                  <a:cubicBezTo>
                    <a:pt x="0" y="12555"/>
                    <a:pt x="12555" y="0"/>
                    <a:pt x="28042" y="0"/>
                  </a:cubicBezTo>
                  <a:close/>
                </a:path>
              </a:pathLst>
            </a:custGeom>
            <a:solidFill>
              <a:srgbClr val="E5FC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1827476" cy="130652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29252" y="165838"/>
            <a:ext cx="4061564" cy="1057826"/>
            <a:chOff x="0" y="0"/>
            <a:chExt cx="2068080" cy="53862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068080" cy="538627"/>
            </a:xfrm>
            <a:custGeom>
              <a:avLst/>
              <a:gdLst/>
              <a:ahLst/>
              <a:cxnLst/>
              <a:rect l="l" t="t" r="r" b="b"/>
              <a:pathLst>
                <a:path w="2068080" h="538627">
                  <a:moveTo>
                    <a:pt x="24780" y="0"/>
                  </a:moveTo>
                  <a:lnTo>
                    <a:pt x="2043300" y="0"/>
                  </a:lnTo>
                  <a:cubicBezTo>
                    <a:pt x="2049872" y="0"/>
                    <a:pt x="2056175" y="2611"/>
                    <a:pt x="2060822" y="7258"/>
                  </a:cubicBezTo>
                  <a:cubicBezTo>
                    <a:pt x="2065469" y="11905"/>
                    <a:pt x="2068080" y="18208"/>
                    <a:pt x="2068080" y="24780"/>
                  </a:cubicBezTo>
                  <a:lnTo>
                    <a:pt x="2068080" y="513847"/>
                  </a:lnTo>
                  <a:cubicBezTo>
                    <a:pt x="2068080" y="520419"/>
                    <a:pt x="2065469" y="526722"/>
                    <a:pt x="2060822" y="531369"/>
                  </a:cubicBezTo>
                  <a:cubicBezTo>
                    <a:pt x="2056175" y="536016"/>
                    <a:pt x="2049872" y="538627"/>
                    <a:pt x="2043300" y="538627"/>
                  </a:cubicBezTo>
                  <a:lnTo>
                    <a:pt x="24780" y="538627"/>
                  </a:lnTo>
                  <a:cubicBezTo>
                    <a:pt x="18208" y="538627"/>
                    <a:pt x="11905" y="536016"/>
                    <a:pt x="7258" y="531369"/>
                  </a:cubicBezTo>
                  <a:cubicBezTo>
                    <a:pt x="2611" y="526722"/>
                    <a:pt x="0" y="520419"/>
                    <a:pt x="0" y="513847"/>
                  </a:cubicBezTo>
                  <a:lnTo>
                    <a:pt x="0" y="24780"/>
                  </a:lnTo>
                  <a:cubicBezTo>
                    <a:pt x="0" y="18208"/>
                    <a:pt x="2611" y="11905"/>
                    <a:pt x="7258" y="7258"/>
                  </a:cubicBezTo>
                  <a:cubicBezTo>
                    <a:pt x="11905" y="2611"/>
                    <a:pt x="18208" y="0"/>
                    <a:pt x="2478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2068080" cy="576727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209966" y="165838"/>
            <a:ext cx="8147087" cy="1057826"/>
            <a:chOff x="0" y="0"/>
            <a:chExt cx="3890853" cy="50519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890853" cy="505192"/>
            </a:xfrm>
            <a:custGeom>
              <a:avLst/>
              <a:gdLst/>
              <a:ahLst/>
              <a:cxnLst/>
              <a:rect l="l" t="t" r="r" b="b"/>
              <a:pathLst>
                <a:path w="3890853" h="505192">
                  <a:moveTo>
                    <a:pt x="12353" y="0"/>
                  </a:moveTo>
                  <a:lnTo>
                    <a:pt x="3878499" y="0"/>
                  </a:lnTo>
                  <a:cubicBezTo>
                    <a:pt x="3881776" y="0"/>
                    <a:pt x="3884918" y="1302"/>
                    <a:pt x="3887234" y="3618"/>
                  </a:cubicBezTo>
                  <a:cubicBezTo>
                    <a:pt x="3889551" y="5935"/>
                    <a:pt x="3890853" y="9077"/>
                    <a:pt x="3890853" y="12353"/>
                  </a:cubicBezTo>
                  <a:lnTo>
                    <a:pt x="3890853" y="492839"/>
                  </a:lnTo>
                  <a:cubicBezTo>
                    <a:pt x="3890853" y="496115"/>
                    <a:pt x="3889551" y="499257"/>
                    <a:pt x="3887234" y="501574"/>
                  </a:cubicBezTo>
                  <a:cubicBezTo>
                    <a:pt x="3884918" y="503891"/>
                    <a:pt x="3881776" y="505192"/>
                    <a:pt x="3878499" y="505192"/>
                  </a:cubicBezTo>
                  <a:lnTo>
                    <a:pt x="12353" y="505192"/>
                  </a:lnTo>
                  <a:cubicBezTo>
                    <a:pt x="9077" y="505192"/>
                    <a:pt x="5935" y="503891"/>
                    <a:pt x="3618" y="501574"/>
                  </a:cubicBezTo>
                  <a:cubicBezTo>
                    <a:pt x="1302" y="499257"/>
                    <a:pt x="0" y="496115"/>
                    <a:pt x="0" y="492839"/>
                  </a:cubicBezTo>
                  <a:lnTo>
                    <a:pt x="0" y="12353"/>
                  </a:lnTo>
                  <a:cubicBezTo>
                    <a:pt x="0" y="9077"/>
                    <a:pt x="1302" y="5935"/>
                    <a:pt x="3618" y="3618"/>
                  </a:cubicBezTo>
                  <a:cubicBezTo>
                    <a:pt x="5935" y="1302"/>
                    <a:pt x="9077" y="0"/>
                    <a:pt x="123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914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114300"/>
              <a:ext cx="3890853" cy="619492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48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209966" y="1428177"/>
            <a:ext cx="8147087" cy="8628754"/>
            <a:chOff x="0" y="0"/>
            <a:chExt cx="3890853" cy="41208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890853" cy="4120886"/>
            </a:xfrm>
            <a:custGeom>
              <a:avLst/>
              <a:gdLst/>
              <a:ahLst/>
              <a:cxnLst/>
              <a:rect l="l" t="t" r="r" b="b"/>
              <a:pathLst>
                <a:path w="3890853" h="4120886">
                  <a:moveTo>
                    <a:pt x="12353" y="0"/>
                  </a:moveTo>
                  <a:lnTo>
                    <a:pt x="3878499" y="0"/>
                  </a:lnTo>
                  <a:cubicBezTo>
                    <a:pt x="3881776" y="0"/>
                    <a:pt x="3884918" y="1302"/>
                    <a:pt x="3887234" y="3618"/>
                  </a:cubicBezTo>
                  <a:cubicBezTo>
                    <a:pt x="3889551" y="5935"/>
                    <a:pt x="3890853" y="9077"/>
                    <a:pt x="3890853" y="12353"/>
                  </a:cubicBezTo>
                  <a:lnTo>
                    <a:pt x="3890853" y="4108532"/>
                  </a:lnTo>
                  <a:cubicBezTo>
                    <a:pt x="3890853" y="4111809"/>
                    <a:pt x="3889551" y="4114951"/>
                    <a:pt x="3887234" y="4117267"/>
                  </a:cubicBezTo>
                  <a:cubicBezTo>
                    <a:pt x="3884918" y="4119584"/>
                    <a:pt x="3881776" y="4120886"/>
                    <a:pt x="3878499" y="4120886"/>
                  </a:cubicBezTo>
                  <a:lnTo>
                    <a:pt x="12353" y="4120886"/>
                  </a:lnTo>
                  <a:cubicBezTo>
                    <a:pt x="9077" y="4120886"/>
                    <a:pt x="5935" y="4119584"/>
                    <a:pt x="3618" y="4117267"/>
                  </a:cubicBezTo>
                  <a:cubicBezTo>
                    <a:pt x="1302" y="4114951"/>
                    <a:pt x="0" y="4111809"/>
                    <a:pt x="0" y="4108532"/>
                  </a:cubicBezTo>
                  <a:lnTo>
                    <a:pt x="0" y="12353"/>
                  </a:lnTo>
                  <a:cubicBezTo>
                    <a:pt x="0" y="9077"/>
                    <a:pt x="1302" y="5935"/>
                    <a:pt x="3618" y="3618"/>
                  </a:cubicBezTo>
                  <a:cubicBezTo>
                    <a:pt x="5935" y="1302"/>
                    <a:pt x="9077" y="0"/>
                    <a:pt x="123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F914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123825"/>
              <a:ext cx="3890853" cy="4244711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409941" y="4594177"/>
            <a:ext cx="7653076" cy="2397574"/>
            <a:chOff x="0" y="0"/>
            <a:chExt cx="3654925" cy="114502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654925" cy="1145024"/>
            </a:xfrm>
            <a:custGeom>
              <a:avLst/>
              <a:gdLst/>
              <a:ahLst/>
              <a:cxnLst/>
              <a:rect l="l" t="t" r="r" b="b"/>
              <a:pathLst>
                <a:path w="3654925" h="1145024">
                  <a:moveTo>
                    <a:pt x="13151" y="0"/>
                  </a:moveTo>
                  <a:lnTo>
                    <a:pt x="3641774" y="0"/>
                  </a:lnTo>
                  <a:cubicBezTo>
                    <a:pt x="3645262" y="0"/>
                    <a:pt x="3648607" y="1386"/>
                    <a:pt x="3651073" y="3852"/>
                  </a:cubicBezTo>
                  <a:cubicBezTo>
                    <a:pt x="3653539" y="6318"/>
                    <a:pt x="3654925" y="9663"/>
                    <a:pt x="3654925" y="13151"/>
                  </a:cubicBezTo>
                  <a:lnTo>
                    <a:pt x="3654925" y="1131873"/>
                  </a:lnTo>
                  <a:cubicBezTo>
                    <a:pt x="3654925" y="1139136"/>
                    <a:pt x="3649037" y="1145024"/>
                    <a:pt x="3641774" y="1145024"/>
                  </a:cubicBezTo>
                  <a:lnTo>
                    <a:pt x="13151" y="1145024"/>
                  </a:lnTo>
                  <a:cubicBezTo>
                    <a:pt x="5888" y="1145024"/>
                    <a:pt x="0" y="1139136"/>
                    <a:pt x="0" y="1131873"/>
                  </a:cubicBezTo>
                  <a:lnTo>
                    <a:pt x="0" y="13151"/>
                  </a:lnTo>
                  <a:cubicBezTo>
                    <a:pt x="0" y="5888"/>
                    <a:pt x="5888" y="0"/>
                    <a:pt x="13151" y="0"/>
                  </a:cubicBezTo>
                  <a:close/>
                </a:path>
              </a:pathLst>
            </a:custGeom>
            <a:solidFill>
              <a:srgbClr val="FFFBF6"/>
            </a:solidFill>
            <a:ln w="9525" cap="sq">
              <a:solidFill>
                <a:srgbClr val="FF914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123825"/>
              <a:ext cx="3654925" cy="126884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5409941" y="7372750"/>
            <a:ext cx="7653076" cy="2397574"/>
            <a:chOff x="0" y="0"/>
            <a:chExt cx="3654925" cy="1145024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654925" cy="1145024"/>
            </a:xfrm>
            <a:custGeom>
              <a:avLst/>
              <a:gdLst/>
              <a:ahLst/>
              <a:cxnLst/>
              <a:rect l="l" t="t" r="r" b="b"/>
              <a:pathLst>
                <a:path w="3654925" h="1145024">
                  <a:moveTo>
                    <a:pt x="13151" y="0"/>
                  </a:moveTo>
                  <a:lnTo>
                    <a:pt x="3641774" y="0"/>
                  </a:lnTo>
                  <a:cubicBezTo>
                    <a:pt x="3645262" y="0"/>
                    <a:pt x="3648607" y="1386"/>
                    <a:pt x="3651073" y="3852"/>
                  </a:cubicBezTo>
                  <a:cubicBezTo>
                    <a:pt x="3653539" y="6318"/>
                    <a:pt x="3654925" y="9663"/>
                    <a:pt x="3654925" y="13151"/>
                  </a:cubicBezTo>
                  <a:lnTo>
                    <a:pt x="3654925" y="1131873"/>
                  </a:lnTo>
                  <a:cubicBezTo>
                    <a:pt x="3654925" y="1139136"/>
                    <a:pt x="3649037" y="1145024"/>
                    <a:pt x="3641774" y="1145024"/>
                  </a:cubicBezTo>
                  <a:lnTo>
                    <a:pt x="13151" y="1145024"/>
                  </a:lnTo>
                  <a:cubicBezTo>
                    <a:pt x="5888" y="1145024"/>
                    <a:pt x="0" y="1139136"/>
                    <a:pt x="0" y="1131873"/>
                  </a:cubicBezTo>
                  <a:lnTo>
                    <a:pt x="0" y="13151"/>
                  </a:lnTo>
                  <a:cubicBezTo>
                    <a:pt x="0" y="5888"/>
                    <a:pt x="5888" y="0"/>
                    <a:pt x="13151" y="0"/>
                  </a:cubicBezTo>
                  <a:close/>
                </a:path>
              </a:pathLst>
            </a:custGeom>
            <a:solidFill>
              <a:srgbClr val="FFFBF6"/>
            </a:solidFill>
            <a:ln w="9525" cap="sq">
              <a:solidFill>
                <a:srgbClr val="FF914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123825"/>
              <a:ext cx="3654925" cy="126884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6050676" y="8232205"/>
            <a:ext cx="2416974" cy="678664"/>
            <a:chOff x="0" y="0"/>
            <a:chExt cx="1154289" cy="324114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54289" cy="324114"/>
            </a:xfrm>
            <a:custGeom>
              <a:avLst/>
              <a:gdLst/>
              <a:ahLst/>
              <a:cxnLst/>
              <a:rect l="l" t="t" r="r" b="b"/>
              <a:pathLst>
                <a:path w="1154289" h="324114">
                  <a:moveTo>
                    <a:pt x="41641" y="0"/>
                  </a:moveTo>
                  <a:lnTo>
                    <a:pt x="1112648" y="0"/>
                  </a:lnTo>
                  <a:cubicBezTo>
                    <a:pt x="1135645" y="0"/>
                    <a:pt x="1154289" y="18643"/>
                    <a:pt x="1154289" y="41641"/>
                  </a:cubicBezTo>
                  <a:lnTo>
                    <a:pt x="1154289" y="282473"/>
                  </a:lnTo>
                  <a:cubicBezTo>
                    <a:pt x="1154289" y="305470"/>
                    <a:pt x="1135645" y="324114"/>
                    <a:pt x="1112648" y="324114"/>
                  </a:cubicBezTo>
                  <a:lnTo>
                    <a:pt x="41641" y="324114"/>
                  </a:lnTo>
                  <a:cubicBezTo>
                    <a:pt x="30597" y="324114"/>
                    <a:pt x="20006" y="319727"/>
                    <a:pt x="12196" y="311917"/>
                  </a:cubicBezTo>
                  <a:cubicBezTo>
                    <a:pt x="4387" y="304108"/>
                    <a:pt x="0" y="293517"/>
                    <a:pt x="0" y="282473"/>
                  </a:cubicBezTo>
                  <a:lnTo>
                    <a:pt x="0" y="41641"/>
                  </a:lnTo>
                  <a:cubicBezTo>
                    <a:pt x="0" y="18643"/>
                    <a:pt x="18643" y="0"/>
                    <a:pt x="41641" y="0"/>
                  </a:cubicBezTo>
                  <a:close/>
                </a:path>
              </a:pathLst>
            </a:custGeom>
            <a:solidFill>
              <a:srgbClr val="FFE5C7"/>
            </a:solidFill>
            <a:ln w="9525" cap="sq">
              <a:solidFill>
                <a:srgbClr val="FF914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123825"/>
              <a:ext cx="1154289" cy="44793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312948" y="8001287"/>
            <a:ext cx="3299604" cy="1281124"/>
            <a:chOff x="0" y="0"/>
            <a:chExt cx="1575812" cy="61183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575812" cy="611834"/>
            </a:xfrm>
            <a:custGeom>
              <a:avLst/>
              <a:gdLst/>
              <a:ahLst/>
              <a:cxnLst/>
              <a:rect l="l" t="t" r="r" b="b"/>
              <a:pathLst>
                <a:path w="1575812" h="611834">
                  <a:moveTo>
                    <a:pt x="30502" y="0"/>
                  </a:moveTo>
                  <a:lnTo>
                    <a:pt x="1545309" y="0"/>
                  </a:lnTo>
                  <a:cubicBezTo>
                    <a:pt x="1562155" y="0"/>
                    <a:pt x="1575812" y="13656"/>
                    <a:pt x="1575812" y="30502"/>
                  </a:cubicBezTo>
                  <a:lnTo>
                    <a:pt x="1575812" y="581332"/>
                  </a:lnTo>
                  <a:cubicBezTo>
                    <a:pt x="1575812" y="598178"/>
                    <a:pt x="1562155" y="611834"/>
                    <a:pt x="1545309" y="611834"/>
                  </a:cubicBezTo>
                  <a:lnTo>
                    <a:pt x="30502" y="611834"/>
                  </a:lnTo>
                  <a:cubicBezTo>
                    <a:pt x="13656" y="611834"/>
                    <a:pt x="0" y="598178"/>
                    <a:pt x="0" y="581332"/>
                  </a:cubicBezTo>
                  <a:lnTo>
                    <a:pt x="0" y="30502"/>
                  </a:lnTo>
                  <a:cubicBezTo>
                    <a:pt x="0" y="13656"/>
                    <a:pt x="13656" y="0"/>
                    <a:pt x="30502" y="0"/>
                  </a:cubicBezTo>
                  <a:close/>
                </a:path>
              </a:pathLst>
            </a:custGeom>
            <a:solidFill>
              <a:srgbClr val="FFE5C7"/>
            </a:solidFill>
            <a:ln w="9525" cap="sq">
              <a:solidFill>
                <a:srgbClr val="FF914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123825"/>
              <a:ext cx="1575812" cy="73565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5409941" y="1812722"/>
            <a:ext cx="7653076" cy="2397574"/>
            <a:chOff x="0" y="0"/>
            <a:chExt cx="3654925" cy="1145024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654925" cy="1145024"/>
            </a:xfrm>
            <a:custGeom>
              <a:avLst/>
              <a:gdLst/>
              <a:ahLst/>
              <a:cxnLst/>
              <a:rect l="l" t="t" r="r" b="b"/>
              <a:pathLst>
                <a:path w="3654925" h="1145024">
                  <a:moveTo>
                    <a:pt x="13151" y="0"/>
                  </a:moveTo>
                  <a:lnTo>
                    <a:pt x="3641774" y="0"/>
                  </a:lnTo>
                  <a:cubicBezTo>
                    <a:pt x="3645262" y="0"/>
                    <a:pt x="3648607" y="1386"/>
                    <a:pt x="3651073" y="3852"/>
                  </a:cubicBezTo>
                  <a:cubicBezTo>
                    <a:pt x="3653539" y="6318"/>
                    <a:pt x="3654925" y="9663"/>
                    <a:pt x="3654925" y="13151"/>
                  </a:cubicBezTo>
                  <a:lnTo>
                    <a:pt x="3654925" y="1131873"/>
                  </a:lnTo>
                  <a:cubicBezTo>
                    <a:pt x="3654925" y="1139136"/>
                    <a:pt x="3649037" y="1145024"/>
                    <a:pt x="3641774" y="1145024"/>
                  </a:cubicBezTo>
                  <a:lnTo>
                    <a:pt x="13151" y="1145024"/>
                  </a:lnTo>
                  <a:cubicBezTo>
                    <a:pt x="5888" y="1145024"/>
                    <a:pt x="0" y="1139136"/>
                    <a:pt x="0" y="1131873"/>
                  </a:cubicBezTo>
                  <a:lnTo>
                    <a:pt x="0" y="13151"/>
                  </a:lnTo>
                  <a:cubicBezTo>
                    <a:pt x="0" y="5888"/>
                    <a:pt x="5888" y="0"/>
                    <a:pt x="13151" y="0"/>
                  </a:cubicBezTo>
                  <a:close/>
                </a:path>
              </a:pathLst>
            </a:custGeom>
            <a:solidFill>
              <a:srgbClr val="FFFBF6"/>
            </a:solidFill>
            <a:ln w="9525" cap="sq">
              <a:solidFill>
                <a:srgbClr val="FF914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123825"/>
              <a:ext cx="3654925" cy="126884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4176202" y="165838"/>
            <a:ext cx="3890192" cy="1057826"/>
            <a:chOff x="0" y="0"/>
            <a:chExt cx="2704670" cy="735457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2704670" cy="735457"/>
            </a:xfrm>
            <a:custGeom>
              <a:avLst/>
              <a:gdLst/>
              <a:ahLst/>
              <a:cxnLst/>
              <a:rect l="l" t="t" r="r" b="b"/>
              <a:pathLst>
                <a:path w="2704670" h="735457">
                  <a:moveTo>
                    <a:pt x="25871" y="0"/>
                  </a:moveTo>
                  <a:lnTo>
                    <a:pt x="2678798" y="0"/>
                  </a:lnTo>
                  <a:cubicBezTo>
                    <a:pt x="2693087" y="0"/>
                    <a:pt x="2704670" y="11583"/>
                    <a:pt x="2704670" y="25871"/>
                  </a:cubicBezTo>
                  <a:lnTo>
                    <a:pt x="2704670" y="709586"/>
                  </a:lnTo>
                  <a:cubicBezTo>
                    <a:pt x="2704670" y="723874"/>
                    <a:pt x="2693087" y="735457"/>
                    <a:pt x="2678798" y="735457"/>
                  </a:cubicBezTo>
                  <a:lnTo>
                    <a:pt x="25871" y="735457"/>
                  </a:lnTo>
                  <a:cubicBezTo>
                    <a:pt x="11583" y="735457"/>
                    <a:pt x="0" y="723874"/>
                    <a:pt x="0" y="709586"/>
                  </a:cubicBezTo>
                  <a:lnTo>
                    <a:pt x="0" y="25871"/>
                  </a:lnTo>
                  <a:cubicBezTo>
                    <a:pt x="0" y="11583"/>
                    <a:pt x="11583" y="0"/>
                    <a:pt x="258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E17EB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123825"/>
              <a:ext cx="2704670" cy="859282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>
                      <a:alpha val="45882"/>
                    </a:srgbClr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( 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376227" y="7372750"/>
            <a:ext cx="3511136" cy="2397574"/>
            <a:chOff x="0" y="0"/>
            <a:chExt cx="2441130" cy="166692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2441130" cy="1666922"/>
            </a:xfrm>
            <a:custGeom>
              <a:avLst/>
              <a:gdLst/>
              <a:ahLst/>
              <a:cxnLst/>
              <a:rect l="l" t="t" r="r" b="b"/>
              <a:pathLst>
                <a:path w="2441130" h="1666922">
                  <a:moveTo>
                    <a:pt x="28664" y="0"/>
                  </a:moveTo>
                  <a:lnTo>
                    <a:pt x="2412465" y="0"/>
                  </a:lnTo>
                  <a:cubicBezTo>
                    <a:pt x="2428296" y="0"/>
                    <a:pt x="2441130" y="12834"/>
                    <a:pt x="2441130" y="28664"/>
                  </a:cubicBezTo>
                  <a:lnTo>
                    <a:pt x="2441130" y="1638257"/>
                  </a:lnTo>
                  <a:cubicBezTo>
                    <a:pt x="2441130" y="1645859"/>
                    <a:pt x="2438110" y="1653150"/>
                    <a:pt x="2432734" y="1658526"/>
                  </a:cubicBezTo>
                  <a:cubicBezTo>
                    <a:pt x="2427359" y="1663902"/>
                    <a:pt x="2420068" y="1666922"/>
                    <a:pt x="2412465" y="1666922"/>
                  </a:cubicBezTo>
                  <a:lnTo>
                    <a:pt x="28664" y="1666922"/>
                  </a:lnTo>
                  <a:cubicBezTo>
                    <a:pt x="12834" y="1666922"/>
                    <a:pt x="0" y="1654088"/>
                    <a:pt x="0" y="1638257"/>
                  </a:cubicBezTo>
                  <a:lnTo>
                    <a:pt x="0" y="28664"/>
                  </a:lnTo>
                  <a:cubicBezTo>
                    <a:pt x="0" y="12834"/>
                    <a:pt x="12834" y="0"/>
                    <a:pt x="28664" y="0"/>
                  </a:cubicBezTo>
                  <a:close/>
                </a:path>
              </a:pathLst>
            </a:custGeom>
            <a:solidFill>
              <a:srgbClr val="F4DDFF"/>
            </a:solidFill>
            <a:ln w="9525" cap="sq">
              <a:solidFill>
                <a:srgbClr val="5E17EB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114300"/>
              <a:ext cx="2441130" cy="1781222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199"/>
                </a:lnSpc>
              </a:pPr>
              <a:endParaRPr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15626794" y="8233400"/>
            <a:ext cx="1176619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Agents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14376227" y="1812722"/>
            <a:ext cx="3511136" cy="5179029"/>
            <a:chOff x="0" y="0"/>
            <a:chExt cx="2130483" cy="3142524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2130483" cy="3142524"/>
            </a:xfrm>
            <a:custGeom>
              <a:avLst/>
              <a:gdLst/>
              <a:ahLst/>
              <a:cxnLst/>
              <a:rect l="l" t="t" r="r" b="b"/>
              <a:pathLst>
                <a:path w="2130483" h="3142524">
                  <a:moveTo>
                    <a:pt x="28664" y="0"/>
                  </a:moveTo>
                  <a:lnTo>
                    <a:pt x="2101818" y="0"/>
                  </a:lnTo>
                  <a:cubicBezTo>
                    <a:pt x="2117649" y="0"/>
                    <a:pt x="2130483" y="12834"/>
                    <a:pt x="2130483" y="28664"/>
                  </a:cubicBezTo>
                  <a:lnTo>
                    <a:pt x="2130483" y="3113859"/>
                  </a:lnTo>
                  <a:cubicBezTo>
                    <a:pt x="2130483" y="3121462"/>
                    <a:pt x="2127463" y="3128753"/>
                    <a:pt x="2122087" y="3134128"/>
                  </a:cubicBezTo>
                  <a:cubicBezTo>
                    <a:pt x="2116711" y="3139504"/>
                    <a:pt x="2109420" y="3142524"/>
                    <a:pt x="2101818" y="3142524"/>
                  </a:cubicBezTo>
                  <a:lnTo>
                    <a:pt x="28664" y="3142524"/>
                  </a:lnTo>
                  <a:cubicBezTo>
                    <a:pt x="12834" y="3142524"/>
                    <a:pt x="0" y="3129690"/>
                    <a:pt x="0" y="3113859"/>
                  </a:cubicBezTo>
                  <a:lnTo>
                    <a:pt x="0" y="28664"/>
                  </a:lnTo>
                  <a:cubicBezTo>
                    <a:pt x="0" y="12834"/>
                    <a:pt x="12834" y="0"/>
                    <a:pt x="28664" y="0"/>
                  </a:cubicBezTo>
                  <a:close/>
                </a:path>
              </a:pathLst>
            </a:custGeom>
            <a:solidFill>
              <a:srgbClr val="F4DDFF"/>
            </a:solidFill>
            <a:ln w="9525" cap="sq">
              <a:solidFill>
                <a:srgbClr val="5E17EB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114300"/>
              <a:ext cx="2130483" cy="3256824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199"/>
                </a:lnSpc>
              </a:pPr>
              <a:endParaRPr/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15188988" y="4064098"/>
            <a:ext cx="2052232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Environment</a:t>
            </a:r>
          </a:p>
        </p:txBody>
      </p:sp>
      <p:grpSp>
        <p:nvGrpSpPr>
          <p:cNvPr id="50" name="Group 50"/>
          <p:cNvGrpSpPr/>
          <p:nvPr/>
        </p:nvGrpSpPr>
        <p:grpSpPr>
          <a:xfrm>
            <a:off x="14176202" y="1428177"/>
            <a:ext cx="3890192" cy="8628754"/>
            <a:chOff x="0" y="0"/>
            <a:chExt cx="2704670" cy="5999172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2704670" cy="5999171"/>
            </a:xfrm>
            <a:custGeom>
              <a:avLst/>
              <a:gdLst/>
              <a:ahLst/>
              <a:cxnLst/>
              <a:rect l="l" t="t" r="r" b="b"/>
              <a:pathLst>
                <a:path w="2704670" h="5999171">
                  <a:moveTo>
                    <a:pt x="25871" y="0"/>
                  </a:moveTo>
                  <a:lnTo>
                    <a:pt x="2678798" y="0"/>
                  </a:lnTo>
                  <a:cubicBezTo>
                    <a:pt x="2693087" y="0"/>
                    <a:pt x="2704670" y="11583"/>
                    <a:pt x="2704670" y="25871"/>
                  </a:cubicBezTo>
                  <a:lnTo>
                    <a:pt x="2704670" y="5973300"/>
                  </a:lnTo>
                  <a:cubicBezTo>
                    <a:pt x="2704670" y="5987588"/>
                    <a:pt x="2693087" y="5999171"/>
                    <a:pt x="2678798" y="5999171"/>
                  </a:cubicBezTo>
                  <a:lnTo>
                    <a:pt x="25871" y="5999171"/>
                  </a:lnTo>
                  <a:cubicBezTo>
                    <a:pt x="11583" y="5999171"/>
                    <a:pt x="0" y="5987588"/>
                    <a:pt x="0" y="5973300"/>
                  </a:cubicBezTo>
                  <a:lnTo>
                    <a:pt x="0" y="25871"/>
                  </a:lnTo>
                  <a:cubicBezTo>
                    <a:pt x="0" y="11583"/>
                    <a:pt x="11583" y="0"/>
                    <a:pt x="258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5E17EB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0" y="-38100"/>
              <a:ext cx="2704670" cy="6037272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3" name="AutoShape 53"/>
          <p:cNvSpPr/>
          <p:nvPr/>
        </p:nvSpPr>
        <p:spPr>
          <a:xfrm flipV="1">
            <a:off x="4186347" y="3011509"/>
            <a:ext cx="1223594" cy="3816"/>
          </a:xfrm>
          <a:prstGeom prst="line">
            <a:avLst/>
          </a:prstGeom>
          <a:ln w="38100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  <p:sp>
        <p:nvSpPr>
          <p:cNvPr id="54" name="AutoShape 54"/>
          <p:cNvSpPr/>
          <p:nvPr/>
        </p:nvSpPr>
        <p:spPr>
          <a:xfrm flipV="1">
            <a:off x="4186347" y="5759257"/>
            <a:ext cx="1223594" cy="16854"/>
          </a:xfrm>
          <a:prstGeom prst="line">
            <a:avLst/>
          </a:prstGeom>
          <a:ln w="38100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  <p:sp>
        <p:nvSpPr>
          <p:cNvPr id="55" name="AutoShape 55"/>
          <p:cNvSpPr/>
          <p:nvPr/>
        </p:nvSpPr>
        <p:spPr>
          <a:xfrm>
            <a:off x="4042692" y="8557565"/>
            <a:ext cx="1367249" cy="13972"/>
          </a:xfrm>
          <a:prstGeom prst="line">
            <a:avLst/>
          </a:prstGeom>
          <a:ln w="38100" cap="flat">
            <a:solidFill>
              <a:srgbClr val="73B267">
                <a:alpha val="46667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  <p:sp>
        <p:nvSpPr>
          <p:cNvPr id="56" name="AutoShape 56"/>
          <p:cNvSpPr/>
          <p:nvPr/>
        </p:nvSpPr>
        <p:spPr>
          <a:xfrm>
            <a:off x="13123435" y="8523895"/>
            <a:ext cx="1252792" cy="47643"/>
          </a:xfrm>
          <a:prstGeom prst="line">
            <a:avLst/>
          </a:prstGeom>
          <a:ln w="38100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s-ES"/>
          </a:p>
        </p:txBody>
      </p:sp>
      <p:sp>
        <p:nvSpPr>
          <p:cNvPr id="57" name="TextBox 57"/>
          <p:cNvSpPr txBox="1"/>
          <p:nvPr/>
        </p:nvSpPr>
        <p:spPr>
          <a:xfrm>
            <a:off x="1100409" y="7632765"/>
            <a:ext cx="2508265" cy="1710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1"/>
              </a:lnSpc>
              <a:spcBef>
                <a:spcPct val="0"/>
              </a:spcBef>
            </a:pPr>
            <a:r>
              <a:rPr lang="en-US" sz="31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Pamplona Survey Data (2023)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801713" y="1796512"/>
            <a:ext cx="3240979" cy="2262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1"/>
              </a:lnSpc>
              <a:spcBef>
                <a:spcPct val="0"/>
              </a:spcBef>
            </a:pPr>
            <a:r>
              <a:rPr lang="en-US" sz="31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.shp from Pamplona City Council and Open Street Maps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297461" y="315757"/>
            <a:ext cx="2322126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INPUT DATA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6751118" y="296288"/>
            <a:ext cx="5474643" cy="66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EMPIRICAL MODELING (R)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5615191" y="5221947"/>
            <a:ext cx="3287944" cy="1635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3"/>
              </a:lnSpc>
              <a:spcBef>
                <a:spcPct val="0"/>
              </a:spcBef>
            </a:pPr>
            <a:r>
              <a:rPr lang="en-US" sz="299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Objective data (Penal Code sentencing + frequency) 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9700517" y="5212422"/>
            <a:ext cx="3187758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Public perception on most and least safe neighborhood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6584039" y="8237068"/>
            <a:ext cx="1344381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CATPCA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9549304" y="8022725"/>
            <a:ext cx="2904499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Multivariate Linear Regression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5667531" y="2125684"/>
            <a:ext cx="3183264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i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lightning_score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barrio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building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14572975" y="32488"/>
            <a:ext cx="3096647" cy="121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SIMULATION DESIGN (GAMA)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5804839" y="4677021"/>
            <a:ext cx="6863279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i="1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real_crime_proxy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9051586" y="5650845"/>
            <a:ext cx="522724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*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0877305" y="2356290"/>
            <a:ext cx="834182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road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parks</a:t>
            </a:r>
          </a:p>
        </p:txBody>
      </p:sp>
      <p:sp>
        <p:nvSpPr>
          <p:cNvPr id="70" name="AutoShape 70"/>
          <p:cNvSpPr/>
          <p:nvPr/>
        </p:nvSpPr>
        <p:spPr>
          <a:xfrm>
            <a:off x="12888275" y="3122424"/>
            <a:ext cx="1530731" cy="1215813"/>
          </a:xfrm>
          <a:prstGeom prst="line">
            <a:avLst/>
          </a:prstGeom>
          <a:ln w="47625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  <p:sp>
        <p:nvSpPr>
          <p:cNvPr id="71" name="AutoShape 71"/>
          <p:cNvSpPr/>
          <p:nvPr/>
        </p:nvSpPr>
        <p:spPr>
          <a:xfrm flipV="1">
            <a:off x="13040182" y="4443401"/>
            <a:ext cx="1336045" cy="1507691"/>
          </a:xfrm>
          <a:prstGeom prst="line">
            <a:avLst/>
          </a:prstGeom>
          <a:ln w="47625" cap="flat">
            <a:solidFill>
              <a:srgbClr val="73B267">
                <a:alpha val="46667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E100B-5FFC-351E-C7D6-0B3F1A245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bación de pantalla 2025-07-02 a las 10.05.23">
            <a:hlinkClick r:id="" action="ppaction://media"/>
            <a:extLst>
              <a:ext uri="{FF2B5EF4-FFF2-40B4-BE49-F238E27FC236}">
                <a16:creationId xmlns:a16="http://schemas.microsoft.com/office/drawing/2014/main" id="{8571D63A-13A2-4531-7F43-70FF09729C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758"/>
          <a:stretch>
            <a:fillRect/>
          </a:stretch>
        </p:blipFill>
        <p:spPr>
          <a:xfrm>
            <a:off x="228600" y="495300"/>
            <a:ext cx="9982200" cy="913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156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E100B-5FFC-351E-C7D6-0B3F1A245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bación de pantalla 2025-07-02 a las 10.05.23">
            <a:hlinkClick r:id="" action="ppaction://media"/>
            <a:extLst>
              <a:ext uri="{FF2B5EF4-FFF2-40B4-BE49-F238E27FC236}">
                <a16:creationId xmlns:a16="http://schemas.microsoft.com/office/drawing/2014/main" id="{8571D63A-13A2-4531-7F43-70FF09729C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758"/>
          <a:stretch>
            <a:fillRect/>
          </a:stretch>
        </p:blipFill>
        <p:spPr>
          <a:xfrm>
            <a:off x="228600" y="495300"/>
            <a:ext cx="9982200" cy="9134475"/>
          </a:xfrm>
          <a:prstGeom prst="rect">
            <a:avLst/>
          </a:prstGeom>
        </p:spPr>
      </p:pic>
      <p:sp>
        <p:nvSpPr>
          <p:cNvPr id="2" name="TextBox 3">
            <a:extLst>
              <a:ext uri="{FF2B5EF4-FFF2-40B4-BE49-F238E27FC236}">
                <a16:creationId xmlns:a16="http://schemas.microsoft.com/office/drawing/2014/main" id="{1D32C9CF-8E0C-47A8-ABB0-E096FF1CDA59}"/>
              </a:ext>
            </a:extLst>
          </p:cNvPr>
          <p:cNvSpPr txBox="1"/>
          <p:nvPr/>
        </p:nvSpPr>
        <p:spPr>
          <a:xfrm>
            <a:off x="10744200" y="2402974"/>
            <a:ext cx="6908576" cy="5481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67100" lvl="1" indent="-333550" algn="l">
              <a:lnSpc>
                <a:spcPts val="4325"/>
              </a:lnSpc>
              <a:buFont typeface="Arial"/>
              <a:buChar char="•"/>
            </a:pPr>
            <a:r>
              <a:rPr lang="en-US" sz="3089" b="1" i="1" dirty="0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prediction</a:t>
            </a:r>
            <a:r>
              <a:rPr lang="en-US" sz="308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 linear combination</a:t>
            </a:r>
          </a:p>
          <a:p>
            <a:pPr marL="1334200" lvl="2" indent="-444733" algn="l">
              <a:lnSpc>
                <a:spcPts val="4325"/>
              </a:lnSpc>
              <a:buFont typeface="Arial"/>
              <a:buChar char="⚬"/>
            </a:pPr>
            <a:r>
              <a:rPr lang="en-US" sz="3089" i="1" dirty="0" err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gen_ins</a:t>
            </a:r>
            <a:r>
              <a:rPr lang="en-US" sz="3089" i="1" dirty="0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</a:t>
            </a:r>
          </a:p>
          <a:p>
            <a:pPr marL="1334200" lvl="2" indent="-444733" algn="l">
              <a:lnSpc>
                <a:spcPts val="4325"/>
              </a:lnSpc>
              <a:buFont typeface="Arial"/>
              <a:buChar char="⚬"/>
            </a:pPr>
            <a:r>
              <a:rPr lang="en-US" sz="308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individual effects: gender, nationality, past victimization </a:t>
            </a:r>
          </a:p>
          <a:p>
            <a:pPr marL="1334200" lvl="2" indent="-444733" algn="l">
              <a:lnSpc>
                <a:spcPts val="4325"/>
              </a:lnSpc>
              <a:buFont typeface="Arial"/>
              <a:buChar char="⚬"/>
            </a:pPr>
            <a:r>
              <a:rPr lang="en-US" sz="308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social exposure: proximity to visible </a:t>
            </a:r>
            <a:r>
              <a:rPr lang="en-US" sz="3089" dirty="0" err="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botellonero</a:t>
            </a:r>
            <a:endParaRPr lang="en-US" sz="3089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1334200" lvl="2" indent="-444733" algn="l">
              <a:lnSpc>
                <a:spcPts val="4325"/>
              </a:lnSpc>
              <a:buFont typeface="Arial"/>
              <a:buChar char="⚬"/>
            </a:pPr>
            <a:r>
              <a:rPr lang="en-US" sz="308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contextual modifier (only at night):</a:t>
            </a:r>
          </a:p>
          <a:p>
            <a:pPr marL="2001301" lvl="3" indent="-500325" algn="l">
              <a:lnSpc>
                <a:spcPts val="4325"/>
              </a:lnSpc>
              <a:spcBef>
                <a:spcPct val="0"/>
              </a:spcBef>
              <a:buFont typeface="Arial"/>
              <a:buChar char="￭"/>
            </a:pPr>
            <a:r>
              <a:rPr lang="en-US" sz="3089" i="1" dirty="0" err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real_crime_proxy</a:t>
            </a:r>
            <a:r>
              <a:rPr lang="en-US" sz="308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* </a:t>
            </a:r>
            <a:r>
              <a:rPr lang="en-US" sz="3089" i="1" dirty="0" err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crime_weight</a:t>
            </a:r>
            <a:endParaRPr lang="en-US" sz="3089" i="1" dirty="0">
              <a:solidFill>
                <a:srgbClr val="000000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marL="2001301" lvl="3" indent="-500325" algn="l">
              <a:lnSpc>
                <a:spcPts val="4325"/>
              </a:lnSpc>
              <a:spcBef>
                <a:spcPct val="0"/>
              </a:spcBef>
              <a:buFont typeface="Arial"/>
              <a:buChar char="￭"/>
            </a:pPr>
            <a:r>
              <a:rPr lang="en-US" sz="3089" i="1" dirty="0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darkness </a:t>
            </a:r>
            <a:r>
              <a:rPr lang="en-US" sz="308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* </a:t>
            </a:r>
            <a:r>
              <a:rPr lang="en-US" sz="3089" i="1" dirty="0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 </a:t>
            </a:r>
            <a:r>
              <a:rPr lang="en-US" sz="3089" i="1" dirty="0" err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lightning_score</a:t>
            </a:r>
            <a:endParaRPr lang="en-US" sz="3089" i="1" dirty="0">
              <a:solidFill>
                <a:srgbClr val="000000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</p:spTree>
    <p:extLst>
      <p:ext uri="{BB962C8B-B14F-4D97-AF65-F5344CB8AC3E}">
        <p14:creationId xmlns:p14="http://schemas.microsoft.com/office/powerpoint/2010/main" val="28604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7200" y="159236"/>
            <a:ext cx="7937440" cy="9968528"/>
          </a:xfrm>
          <a:custGeom>
            <a:avLst/>
            <a:gdLst/>
            <a:ahLst/>
            <a:cxnLst/>
            <a:rect l="l" t="t" r="r" b="b"/>
            <a:pathLst>
              <a:path w="7937440" h="9968528">
                <a:moveTo>
                  <a:pt x="0" y="0"/>
                </a:moveTo>
                <a:lnTo>
                  <a:pt x="7937441" y="0"/>
                </a:lnTo>
                <a:lnTo>
                  <a:pt x="7937441" y="9968528"/>
                </a:lnTo>
                <a:lnTo>
                  <a:pt x="0" y="99685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42EAC-3DCC-B7B3-DDF7-B89A47299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B6D95B8-A031-28E0-AD6C-ADB214F6BAD5}"/>
              </a:ext>
            </a:extLst>
          </p:cNvPr>
          <p:cNvSpPr/>
          <p:nvPr/>
        </p:nvSpPr>
        <p:spPr>
          <a:xfrm>
            <a:off x="457200" y="159236"/>
            <a:ext cx="7937440" cy="9968528"/>
          </a:xfrm>
          <a:custGeom>
            <a:avLst/>
            <a:gdLst/>
            <a:ahLst/>
            <a:cxnLst/>
            <a:rect l="l" t="t" r="r" b="b"/>
            <a:pathLst>
              <a:path w="7937440" h="9968528">
                <a:moveTo>
                  <a:pt x="0" y="0"/>
                </a:moveTo>
                <a:lnTo>
                  <a:pt x="7937441" y="0"/>
                </a:lnTo>
                <a:lnTo>
                  <a:pt x="7937441" y="9968528"/>
                </a:lnTo>
                <a:lnTo>
                  <a:pt x="0" y="99685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pic>
        <p:nvPicPr>
          <p:cNvPr id="4" name="Grabación de pantalla 2025-07-02 a las 9.59.53">
            <a:hlinkClick r:id="" action="ppaction://media"/>
            <a:extLst>
              <a:ext uri="{FF2B5EF4-FFF2-40B4-BE49-F238E27FC236}">
                <a16:creationId xmlns:a16="http://schemas.microsoft.com/office/drawing/2014/main" id="{992C03FF-2686-1797-23FF-63ED795B4D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3096"/>
          <a:stretch>
            <a:fillRect/>
          </a:stretch>
        </p:blipFill>
        <p:spPr>
          <a:xfrm>
            <a:off x="9126166" y="159236"/>
            <a:ext cx="8826500" cy="996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20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50337" y="1028700"/>
            <a:ext cx="7987326" cy="991371"/>
            <a:chOff x="0" y="0"/>
            <a:chExt cx="4067012" cy="5047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7012" cy="504789"/>
            </a:xfrm>
            <a:custGeom>
              <a:avLst/>
              <a:gdLst/>
              <a:ahLst/>
              <a:cxnLst/>
              <a:rect l="l" t="t" r="r" b="b"/>
              <a:pathLst>
                <a:path w="4067012" h="504789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492189"/>
                  </a:lnTo>
                  <a:cubicBezTo>
                    <a:pt x="4067012" y="495530"/>
                    <a:pt x="4065684" y="498735"/>
                    <a:pt x="4063321" y="501099"/>
                  </a:cubicBezTo>
                  <a:cubicBezTo>
                    <a:pt x="4060958" y="503462"/>
                    <a:pt x="4057753" y="504789"/>
                    <a:pt x="4054411" y="504789"/>
                  </a:cubicBezTo>
                  <a:lnTo>
                    <a:pt x="12601" y="504789"/>
                  </a:lnTo>
                  <a:cubicBezTo>
                    <a:pt x="9259" y="504789"/>
                    <a:pt x="6054" y="503462"/>
                    <a:pt x="3691" y="501099"/>
                  </a:cubicBezTo>
                  <a:cubicBezTo>
                    <a:pt x="1328" y="498735"/>
                    <a:pt x="0" y="495530"/>
                    <a:pt x="0" y="492189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067012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150337" y="1120626"/>
            <a:ext cx="7783000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SIMULATIONS FOR DECISION-MAKING (I)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11126" y="4102315"/>
            <a:ext cx="12950192" cy="3303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1"/>
              </a:lnSpc>
              <a:spcBef>
                <a:spcPct val="0"/>
              </a:spcBef>
            </a:pPr>
            <a:r>
              <a:rPr lang="en-US" sz="305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It's Friday night. Small groups of young people gather around different squares.</a:t>
            </a:r>
          </a:p>
          <a:p>
            <a:pPr algn="ctr">
              <a:lnSpc>
                <a:spcPts val="4281"/>
              </a:lnSpc>
              <a:spcBef>
                <a:spcPct val="0"/>
              </a:spcBef>
            </a:pPr>
            <a:r>
              <a:rPr lang="en-US" sz="305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At first, people pass by without issue, but for some residents this triggers discomfort.</a:t>
            </a:r>
          </a:p>
          <a:p>
            <a:pPr algn="ctr">
              <a:lnSpc>
                <a:spcPts val="4281"/>
              </a:lnSpc>
              <a:spcBef>
                <a:spcPct val="0"/>
              </a:spcBef>
            </a:pPr>
            <a:endParaRPr lang="en-US" sz="3057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ctr">
              <a:lnSpc>
                <a:spcPts val="4281"/>
              </a:lnSpc>
              <a:spcBef>
                <a:spcPct val="0"/>
              </a:spcBef>
            </a:pPr>
            <a:endParaRPr lang="en-US" sz="3057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ctr">
              <a:lnSpc>
                <a:spcPts val="4281"/>
              </a:lnSpc>
              <a:spcBef>
                <a:spcPct val="0"/>
              </a:spcBef>
            </a:pPr>
            <a:r>
              <a:rPr lang="en-US" sz="30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The city wonders: are these feelings of fear significant enough to plan around?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85668" y="533015"/>
            <a:ext cx="9316665" cy="991371"/>
            <a:chOff x="0" y="0"/>
            <a:chExt cx="4743889" cy="5047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43889" cy="504789"/>
            </a:xfrm>
            <a:custGeom>
              <a:avLst/>
              <a:gdLst/>
              <a:ahLst/>
              <a:cxnLst/>
              <a:rect l="l" t="t" r="r" b="b"/>
              <a:pathLst>
                <a:path w="4743889" h="504789">
                  <a:moveTo>
                    <a:pt x="10803" y="0"/>
                  </a:moveTo>
                  <a:lnTo>
                    <a:pt x="4733086" y="0"/>
                  </a:lnTo>
                  <a:cubicBezTo>
                    <a:pt x="4735951" y="0"/>
                    <a:pt x="4738699" y="1138"/>
                    <a:pt x="4740725" y="3164"/>
                  </a:cubicBezTo>
                  <a:cubicBezTo>
                    <a:pt x="4742750" y="5190"/>
                    <a:pt x="4743889" y="7938"/>
                    <a:pt x="4743889" y="10803"/>
                  </a:cubicBezTo>
                  <a:lnTo>
                    <a:pt x="4743889" y="493986"/>
                  </a:lnTo>
                  <a:cubicBezTo>
                    <a:pt x="4743889" y="499953"/>
                    <a:pt x="4739052" y="504789"/>
                    <a:pt x="4733086" y="504789"/>
                  </a:cubicBezTo>
                  <a:lnTo>
                    <a:pt x="10803" y="504789"/>
                  </a:lnTo>
                  <a:cubicBezTo>
                    <a:pt x="4837" y="504789"/>
                    <a:pt x="0" y="499953"/>
                    <a:pt x="0" y="493986"/>
                  </a:cubicBezTo>
                  <a:lnTo>
                    <a:pt x="0" y="10803"/>
                  </a:lnTo>
                  <a:cubicBezTo>
                    <a:pt x="0" y="4837"/>
                    <a:pt x="4837" y="0"/>
                    <a:pt x="1080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743889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212984" y="2158619"/>
            <a:ext cx="11862032" cy="7314920"/>
          </a:xfrm>
          <a:custGeom>
            <a:avLst/>
            <a:gdLst/>
            <a:ahLst/>
            <a:cxnLst/>
            <a:rect l="l" t="t" r="r" b="b"/>
            <a:pathLst>
              <a:path w="11862032" h="7314920">
                <a:moveTo>
                  <a:pt x="0" y="0"/>
                </a:moveTo>
                <a:lnTo>
                  <a:pt x="11862032" y="0"/>
                </a:lnTo>
                <a:lnTo>
                  <a:pt x="11862032" y="7314920"/>
                </a:lnTo>
                <a:lnTo>
                  <a:pt x="0" y="73149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6" name="TextBox 6"/>
          <p:cNvSpPr txBox="1"/>
          <p:nvPr/>
        </p:nvSpPr>
        <p:spPr>
          <a:xfrm>
            <a:off x="4720765" y="624941"/>
            <a:ext cx="8846471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SIMULATIONS FOR DECISION MAKING (I)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50337" y="533015"/>
            <a:ext cx="7987326" cy="991371"/>
            <a:chOff x="0" y="0"/>
            <a:chExt cx="4067012" cy="5047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7012" cy="504789"/>
            </a:xfrm>
            <a:custGeom>
              <a:avLst/>
              <a:gdLst/>
              <a:ahLst/>
              <a:cxnLst/>
              <a:rect l="l" t="t" r="r" b="b"/>
              <a:pathLst>
                <a:path w="4067012" h="504789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492189"/>
                  </a:lnTo>
                  <a:cubicBezTo>
                    <a:pt x="4067012" y="495530"/>
                    <a:pt x="4065684" y="498735"/>
                    <a:pt x="4063321" y="501099"/>
                  </a:cubicBezTo>
                  <a:cubicBezTo>
                    <a:pt x="4060958" y="503462"/>
                    <a:pt x="4057753" y="504789"/>
                    <a:pt x="4054411" y="504789"/>
                  </a:cubicBezTo>
                  <a:lnTo>
                    <a:pt x="12601" y="504789"/>
                  </a:lnTo>
                  <a:cubicBezTo>
                    <a:pt x="9259" y="504789"/>
                    <a:pt x="6054" y="503462"/>
                    <a:pt x="3691" y="501099"/>
                  </a:cubicBezTo>
                  <a:cubicBezTo>
                    <a:pt x="1328" y="498735"/>
                    <a:pt x="0" y="495530"/>
                    <a:pt x="0" y="492189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067012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2165599"/>
            <a:ext cx="4864264" cy="7300959"/>
          </a:xfrm>
          <a:custGeom>
            <a:avLst/>
            <a:gdLst/>
            <a:ahLst/>
            <a:cxnLst/>
            <a:rect l="l" t="t" r="r" b="b"/>
            <a:pathLst>
              <a:path w="4864264" h="7300959">
                <a:moveTo>
                  <a:pt x="0" y="0"/>
                </a:moveTo>
                <a:lnTo>
                  <a:pt x="4864264" y="0"/>
                </a:lnTo>
                <a:lnTo>
                  <a:pt x="4864264" y="7300960"/>
                </a:lnTo>
                <a:lnTo>
                  <a:pt x="0" y="73009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6" name="Freeform 6"/>
          <p:cNvSpPr/>
          <p:nvPr/>
        </p:nvSpPr>
        <p:spPr>
          <a:xfrm>
            <a:off x="12424874" y="2165599"/>
            <a:ext cx="4834426" cy="7300959"/>
          </a:xfrm>
          <a:custGeom>
            <a:avLst/>
            <a:gdLst/>
            <a:ahLst/>
            <a:cxnLst/>
            <a:rect l="l" t="t" r="r" b="b"/>
            <a:pathLst>
              <a:path w="4834426" h="7300959">
                <a:moveTo>
                  <a:pt x="0" y="0"/>
                </a:moveTo>
                <a:lnTo>
                  <a:pt x="4834426" y="0"/>
                </a:lnTo>
                <a:lnTo>
                  <a:pt x="4834426" y="7300960"/>
                </a:lnTo>
                <a:lnTo>
                  <a:pt x="0" y="73009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6692" r="-91787"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7" name="TextBox 7"/>
          <p:cNvSpPr txBox="1"/>
          <p:nvPr/>
        </p:nvSpPr>
        <p:spPr>
          <a:xfrm>
            <a:off x="5150337" y="624941"/>
            <a:ext cx="7783000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SIMULATIONS FOR DECISION-MAKING (II)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52500" y="5360250"/>
            <a:ext cx="7783000" cy="749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1"/>
              </a:lnSpc>
              <a:spcBef>
                <a:spcPct val="0"/>
              </a:spcBef>
            </a:pPr>
            <a:r>
              <a:rPr lang="en-US" sz="38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SANFERMINES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76780" y="533015"/>
            <a:ext cx="11934441" cy="991371"/>
            <a:chOff x="0" y="0"/>
            <a:chExt cx="6076816" cy="5047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76816" cy="504789"/>
            </a:xfrm>
            <a:custGeom>
              <a:avLst/>
              <a:gdLst/>
              <a:ahLst/>
              <a:cxnLst/>
              <a:rect l="l" t="t" r="r" b="b"/>
              <a:pathLst>
                <a:path w="6076816" h="504789">
                  <a:moveTo>
                    <a:pt x="8433" y="0"/>
                  </a:moveTo>
                  <a:lnTo>
                    <a:pt x="6068383" y="0"/>
                  </a:lnTo>
                  <a:cubicBezTo>
                    <a:pt x="6073040" y="0"/>
                    <a:pt x="6076816" y="3776"/>
                    <a:pt x="6076816" y="8433"/>
                  </a:cubicBezTo>
                  <a:lnTo>
                    <a:pt x="6076816" y="496356"/>
                  </a:lnTo>
                  <a:cubicBezTo>
                    <a:pt x="6076816" y="501014"/>
                    <a:pt x="6073040" y="504789"/>
                    <a:pt x="6068383" y="504789"/>
                  </a:cubicBezTo>
                  <a:lnTo>
                    <a:pt x="8433" y="504789"/>
                  </a:lnTo>
                  <a:cubicBezTo>
                    <a:pt x="3776" y="504789"/>
                    <a:pt x="0" y="501014"/>
                    <a:pt x="0" y="496356"/>
                  </a:cubicBezTo>
                  <a:lnTo>
                    <a:pt x="0" y="8433"/>
                  </a:lnTo>
                  <a:cubicBezTo>
                    <a:pt x="0" y="3776"/>
                    <a:pt x="3776" y="0"/>
                    <a:pt x="843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076816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176780" y="624941"/>
            <a:ext cx="11791469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SIMULATIONS FOR DECISION-MAKING (II): SANFERMINES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72340" y="3063354"/>
            <a:ext cx="11027763" cy="3781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Shift in urban dynamics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Disrupts everyday routines &amp; exposure patterns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Alters symbolic meaning and perceived safety of public space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Policy question: </a:t>
            </a:r>
            <a:r>
              <a:rPr lang="en-US" sz="3000" i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for whom does insecurity increase?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i="1">
              <a:solidFill>
                <a:srgbClr val="000000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i="1">
              <a:solidFill>
                <a:srgbClr val="000000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i="1">
              <a:solidFill>
                <a:srgbClr val="000000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19747" y="2341045"/>
            <a:ext cx="7240434" cy="6981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Traditional methods are static tools: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Miss everyday dynamics of fear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Ignore interaction with routines &amp; space</a:t>
            </a: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Perceived insecurity goes beyond crime stats: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shaped by spatial cues, symbolic meanings &amp; social dynamics.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 b="1" dirty="0" err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Fearscapes</a:t>
            </a:r>
            <a:r>
              <a:rPr lang="en-US" sz="30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(Pain, 1997):</a:t>
            </a:r>
          </a:p>
          <a:p>
            <a:pPr marL="1295403" lvl="2" indent="-431801" algn="l">
              <a:lnSpc>
                <a:spcPts val="4200"/>
              </a:lnSpc>
              <a:buFont typeface="Arial"/>
              <a:buChar char="⚬"/>
            </a:pPr>
            <a:r>
              <a:rPr lang="en-US" sz="30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Poor lighting, visible disorder, harassment →</a:t>
            </a:r>
          </a:p>
          <a:p>
            <a:pPr marL="1295403" lvl="2" indent="-431801" algn="l">
              <a:lnSpc>
                <a:spcPts val="4200"/>
              </a:lnSpc>
              <a:buFont typeface="Arial"/>
              <a:buChar char="⚬"/>
            </a:pPr>
            <a:r>
              <a:rPr lang="en-US" sz="30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Avoidance </a:t>
            </a:r>
            <a:r>
              <a:rPr lang="en-US" sz="3000" dirty="0" err="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behaviours</a:t>
            </a:r>
            <a:r>
              <a:rPr lang="en-US" sz="30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&amp; social fragmentation.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33055" y="799330"/>
            <a:ext cx="8189096" cy="991371"/>
            <a:chOff x="0" y="0"/>
            <a:chExt cx="4169750" cy="50478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69750" cy="504789"/>
            </a:xfrm>
            <a:custGeom>
              <a:avLst/>
              <a:gdLst/>
              <a:ahLst/>
              <a:cxnLst/>
              <a:rect l="l" t="t" r="r" b="b"/>
              <a:pathLst>
                <a:path w="4169750" h="504789">
                  <a:moveTo>
                    <a:pt x="12290" y="0"/>
                  </a:moveTo>
                  <a:lnTo>
                    <a:pt x="4157460" y="0"/>
                  </a:lnTo>
                  <a:cubicBezTo>
                    <a:pt x="4160719" y="0"/>
                    <a:pt x="4163845" y="1295"/>
                    <a:pt x="4166150" y="3600"/>
                  </a:cubicBezTo>
                  <a:cubicBezTo>
                    <a:pt x="4168455" y="5905"/>
                    <a:pt x="4169750" y="9031"/>
                    <a:pt x="4169750" y="12290"/>
                  </a:cubicBezTo>
                  <a:lnTo>
                    <a:pt x="4169750" y="492499"/>
                  </a:lnTo>
                  <a:cubicBezTo>
                    <a:pt x="4169750" y="499287"/>
                    <a:pt x="4164247" y="504789"/>
                    <a:pt x="4157460" y="504789"/>
                  </a:cubicBezTo>
                  <a:lnTo>
                    <a:pt x="12290" y="504789"/>
                  </a:lnTo>
                  <a:cubicBezTo>
                    <a:pt x="9031" y="504789"/>
                    <a:pt x="5905" y="503494"/>
                    <a:pt x="3600" y="501189"/>
                  </a:cubicBezTo>
                  <a:cubicBezTo>
                    <a:pt x="1295" y="498885"/>
                    <a:pt x="0" y="495759"/>
                    <a:pt x="0" y="492499"/>
                  </a:cubicBezTo>
                  <a:lnTo>
                    <a:pt x="0" y="12290"/>
                  </a:lnTo>
                  <a:cubicBezTo>
                    <a:pt x="0" y="9031"/>
                    <a:pt x="1295" y="5905"/>
                    <a:pt x="3600" y="3600"/>
                  </a:cubicBezTo>
                  <a:cubicBezTo>
                    <a:pt x="5905" y="1295"/>
                    <a:pt x="9031" y="0"/>
                    <a:pt x="1229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169750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37799" y="891256"/>
            <a:ext cx="7979608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WHY URBAN INSECURITY PERCEPTION?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76780" y="533015"/>
            <a:ext cx="11934441" cy="991371"/>
            <a:chOff x="0" y="0"/>
            <a:chExt cx="6076816" cy="5047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76816" cy="504789"/>
            </a:xfrm>
            <a:custGeom>
              <a:avLst/>
              <a:gdLst/>
              <a:ahLst/>
              <a:cxnLst/>
              <a:rect l="l" t="t" r="r" b="b"/>
              <a:pathLst>
                <a:path w="6076816" h="504789">
                  <a:moveTo>
                    <a:pt x="8433" y="0"/>
                  </a:moveTo>
                  <a:lnTo>
                    <a:pt x="6068383" y="0"/>
                  </a:lnTo>
                  <a:cubicBezTo>
                    <a:pt x="6073040" y="0"/>
                    <a:pt x="6076816" y="3776"/>
                    <a:pt x="6076816" y="8433"/>
                  </a:cubicBezTo>
                  <a:lnTo>
                    <a:pt x="6076816" y="496356"/>
                  </a:lnTo>
                  <a:cubicBezTo>
                    <a:pt x="6076816" y="501014"/>
                    <a:pt x="6073040" y="504789"/>
                    <a:pt x="6068383" y="504789"/>
                  </a:cubicBezTo>
                  <a:lnTo>
                    <a:pt x="8433" y="504789"/>
                  </a:lnTo>
                  <a:cubicBezTo>
                    <a:pt x="3776" y="504789"/>
                    <a:pt x="0" y="501014"/>
                    <a:pt x="0" y="496356"/>
                  </a:cubicBezTo>
                  <a:lnTo>
                    <a:pt x="0" y="8433"/>
                  </a:lnTo>
                  <a:cubicBezTo>
                    <a:pt x="0" y="3776"/>
                    <a:pt x="3776" y="0"/>
                    <a:pt x="843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076816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176780" y="624941"/>
            <a:ext cx="11791469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SIMULATIONS FOR DECISION-MAKING (II): SANFERMINES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72340" y="3063354"/>
            <a:ext cx="11027763" cy="538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Shift in urban dynamics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Disrupts everyday routines &amp; exposure patterns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Alters symbolic meaning and perceived safety of public space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Policy question: </a:t>
            </a:r>
            <a:r>
              <a:rPr lang="en-US" sz="3000" i="1">
                <a:solidFill>
                  <a:srgbClr val="000000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for whom does insecurity increase?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i="1">
              <a:solidFill>
                <a:srgbClr val="000000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000" i="1">
              <a:solidFill>
                <a:srgbClr val="000000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What would be needed?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Adjust leisure &amp; mobility parameters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Model temporary urban layouts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Include crowding and time-specific risks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50337" y="374817"/>
            <a:ext cx="7987326" cy="1550371"/>
            <a:chOff x="0" y="0"/>
            <a:chExt cx="4067012" cy="7894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7012" cy="789423"/>
            </a:xfrm>
            <a:custGeom>
              <a:avLst/>
              <a:gdLst/>
              <a:ahLst/>
              <a:cxnLst/>
              <a:rect l="l" t="t" r="r" b="b"/>
              <a:pathLst>
                <a:path w="4067012" h="789423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776822"/>
                  </a:lnTo>
                  <a:cubicBezTo>
                    <a:pt x="4067012" y="780164"/>
                    <a:pt x="4065684" y="783369"/>
                    <a:pt x="4063321" y="785732"/>
                  </a:cubicBezTo>
                  <a:cubicBezTo>
                    <a:pt x="4060958" y="788096"/>
                    <a:pt x="4057753" y="789423"/>
                    <a:pt x="4054411" y="789423"/>
                  </a:cubicBezTo>
                  <a:lnTo>
                    <a:pt x="12601" y="789423"/>
                  </a:lnTo>
                  <a:cubicBezTo>
                    <a:pt x="9259" y="789423"/>
                    <a:pt x="6054" y="788096"/>
                    <a:pt x="3691" y="785732"/>
                  </a:cubicBezTo>
                  <a:cubicBezTo>
                    <a:pt x="1328" y="783369"/>
                    <a:pt x="0" y="780164"/>
                    <a:pt x="0" y="776822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067012" cy="827523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197591" y="1007128"/>
            <a:ext cx="4551683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MODEL CONTRIBUTIONS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871246" y="4045419"/>
            <a:ext cx="10825069" cy="324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Challenges purely criminological approaches of insecurity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Improves on prior models (e.g., Izquierdo et al., 2020):</a:t>
            </a:r>
          </a:p>
          <a:p>
            <a:pPr marL="1295403" lvl="2" indent="-431801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Adds agent heterogeneity (gender, vulnerability, nationality)</a:t>
            </a:r>
          </a:p>
          <a:p>
            <a:pPr marL="1295403" lvl="2" indent="-431801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Includes temporal context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Demonstrates internal coherence, empirical plausibility, and theoretical consistency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48635" y="447675"/>
            <a:ext cx="3829358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TO SUM UP...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50337" y="374817"/>
            <a:ext cx="7987326" cy="1550371"/>
            <a:chOff x="0" y="0"/>
            <a:chExt cx="4067012" cy="7894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7012" cy="789423"/>
            </a:xfrm>
            <a:custGeom>
              <a:avLst/>
              <a:gdLst/>
              <a:ahLst/>
              <a:cxnLst/>
              <a:rect l="l" t="t" r="r" b="b"/>
              <a:pathLst>
                <a:path w="4067012" h="789423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776822"/>
                  </a:lnTo>
                  <a:cubicBezTo>
                    <a:pt x="4067012" y="780164"/>
                    <a:pt x="4065684" y="783369"/>
                    <a:pt x="4063321" y="785732"/>
                  </a:cubicBezTo>
                  <a:cubicBezTo>
                    <a:pt x="4060958" y="788096"/>
                    <a:pt x="4057753" y="789423"/>
                    <a:pt x="4054411" y="789423"/>
                  </a:cubicBezTo>
                  <a:lnTo>
                    <a:pt x="12601" y="789423"/>
                  </a:lnTo>
                  <a:cubicBezTo>
                    <a:pt x="9259" y="789423"/>
                    <a:pt x="6054" y="788096"/>
                    <a:pt x="3691" y="785732"/>
                  </a:cubicBezTo>
                  <a:cubicBezTo>
                    <a:pt x="1328" y="783369"/>
                    <a:pt x="0" y="780164"/>
                    <a:pt x="0" y="776822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067012" cy="827523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252500" y="746244"/>
            <a:ext cx="7783000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FUTURE IMPROVEMENTS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62498" y="2626763"/>
            <a:ext cx="6618844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However, there are some </a:t>
            </a: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LIMITATIONS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62498" y="3782835"/>
            <a:ext cx="6006079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No interaction effects between different variables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62039" y="2523204"/>
            <a:ext cx="6618844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that can be </a:t>
            </a: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ASSESSED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with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62039" y="3516135"/>
            <a:ext cx="6618844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Robust global sensitivity analysis methods, such as Sobol indices or Latin Hypercube Sampling.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62498" y="7882131"/>
            <a:ext cx="6006079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Fixed routines and lack of capacity for adaptation or learning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62498" y="6099183"/>
            <a:ext cx="6006079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Circularity in crime parameters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62039" y="6099183"/>
            <a:ext cx="6618844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Georeferenced crime incidents data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62039" y="7610475"/>
            <a:ext cx="6618844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Feedback mechanisms (agents modify their behavior based on prior experiences) </a:t>
            </a:r>
          </a:p>
        </p:txBody>
      </p:sp>
      <p:sp>
        <p:nvSpPr>
          <p:cNvPr id="14" name="AutoShape 14"/>
          <p:cNvSpPr/>
          <p:nvPr/>
        </p:nvSpPr>
        <p:spPr>
          <a:xfrm>
            <a:off x="7668577" y="4401960"/>
            <a:ext cx="2793461" cy="0"/>
          </a:xfrm>
          <a:prstGeom prst="line">
            <a:avLst/>
          </a:prstGeom>
          <a:ln w="38100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  <p:sp>
        <p:nvSpPr>
          <p:cNvPr id="15" name="AutoShape 15"/>
          <p:cNvSpPr/>
          <p:nvPr/>
        </p:nvSpPr>
        <p:spPr>
          <a:xfrm>
            <a:off x="7668577" y="6451608"/>
            <a:ext cx="2793461" cy="0"/>
          </a:xfrm>
          <a:prstGeom prst="line">
            <a:avLst/>
          </a:prstGeom>
          <a:ln w="38100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  <p:sp>
        <p:nvSpPr>
          <p:cNvPr id="16" name="AutoShape 16"/>
          <p:cNvSpPr/>
          <p:nvPr/>
        </p:nvSpPr>
        <p:spPr>
          <a:xfrm flipV="1">
            <a:off x="7668577" y="8496300"/>
            <a:ext cx="2793461" cy="4956"/>
          </a:xfrm>
          <a:prstGeom prst="line">
            <a:avLst/>
          </a:prstGeom>
          <a:ln w="38100" cap="flat">
            <a:solidFill>
              <a:srgbClr val="73B267">
                <a:alpha val="45882"/>
              </a:srgbClr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96079" y="3449539"/>
            <a:ext cx="12295841" cy="2494333"/>
            <a:chOff x="0" y="0"/>
            <a:chExt cx="6260835" cy="12700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60835" cy="1270072"/>
            </a:xfrm>
            <a:custGeom>
              <a:avLst/>
              <a:gdLst/>
              <a:ahLst/>
              <a:cxnLst/>
              <a:rect l="l" t="t" r="r" b="b"/>
              <a:pathLst>
                <a:path w="6260835" h="1270072">
                  <a:moveTo>
                    <a:pt x="8185" y="0"/>
                  </a:moveTo>
                  <a:lnTo>
                    <a:pt x="6252650" y="0"/>
                  </a:lnTo>
                  <a:cubicBezTo>
                    <a:pt x="6254821" y="0"/>
                    <a:pt x="6256903" y="862"/>
                    <a:pt x="6258437" y="2397"/>
                  </a:cubicBezTo>
                  <a:cubicBezTo>
                    <a:pt x="6259973" y="3932"/>
                    <a:pt x="6260835" y="6014"/>
                    <a:pt x="6260835" y="8185"/>
                  </a:cubicBezTo>
                  <a:lnTo>
                    <a:pt x="6260835" y="1261887"/>
                  </a:lnTo>
                  <a:cubicBezTo>
                    <a:pt x="6260835" y="1266408"/>
                    <a:pt x="6257170" y="1270072"/>
                    <a:pt x="6252650" y="1270072"/>
                  </a:cubicBezTo>
                  <a:lnTo>
                    <a:pt x="8185" y="1270072"/>
                  </a:lnTo>
                  <a:cubicBezTo>
                    <a:pt x="3665" y="1270072"/>
                    <a:pt x="0" y="1266408"/>
                    <a:pt x="0" y="1261887"/>
                  </a:cubicBezTo>
                  <a:lnTo>
                    <a:pt x="0" y="8185"/>
                  </a:lnTo>
                  <a:cubicBezTo>
                    <a:pt x="0" y="3665"/>
                    <a:pt x="3665" y="0"/>
                    <a:pt x="81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260835" cy="1308172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200267" y="4187117"/>
            <a:ext cx="11887466" cy="847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THANK YOU VERY MUCH FOR YOUR ATTENTION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200267" y="7074765"/>
            <a:ext cx="11887466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Questions or comments are welcomed!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19747" y="2341045"/>
            <a:ext cx="7240434" cy="7515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Traditional methods (crime stats, victimization surveys) are static tools: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Miss everyday dynamics of fear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Ignore interaction with routines &amp; space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Perceived insecurity goes beyond crime stats: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shaped by spatial cues, symbolic meanings &amp; social dynamics.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Fearscapes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(Pain, 1997):</a:t>
            </a:r>
          </a:p>
          <a:p>
            <a:pPr marL="1295403" lvl="2" indent="-431801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Poor lighting, visible disorder, harassment →</a:t>
            </a:r>
          </a:p>
          <a:p>
            <a:pPr marL="1295403" lvl="2" indent="-431801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Avoidance behaviours &amp; social fragmentation.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33055" y="799330"/>
            <a:ext cx="8189096" cy="991371"/>
            <a:chOff x="0" y="0"/>
            <a:chExt cx="4169750" cy="50478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69750" cy="504789"/>
            </a:xfrm>
            <a:custGeom>
              <a:avLst/>
              <a:gdLst/>
              <a:ahLst/>
              <a:cxnLst/>
              <a:rect l="l" t="t" r="r" b="b"/>
              <a:pathLst>
                <a:path w="4169750" h="504789">
                  <a:moveTo>
                    <a:pt x="12290" y="0"/>
                  </a:moveTo>
                  <a:lnTo>
                    <a:pt x="4157460" y="0"/>
                  </a:lnTo>
                  <a:cubicBezTo>
                    <a:pt x="4160719" y="0"/>
                    <a:pt x="4163845" y="1295"/>
                    <a:pt x="4166150" y="3600"/>
                  </a:cubicBezTo>
                  <a:cubicBezTo>
                    <a:pt x="4168455" y="5905"/>
                    <a:pt x="4169750" y="9031"/>
                    <a:pt x="4169750" y="12290"/>
                  </a:cubicBezTo>
                  <a:lnTo>
                    <a:pt x="4169750" y="492499"/>
                  </a:lnTo>
                  <a:cubicBezTo>
                    <a:pt x="4169750" y="499287"/>
                    <a:pt x="4164247" y="504789"/>
                    <a:pt x="4157460" y="504789"/>
                  </a:cubicBezTo>
                  <a:lnTo>
                    <a:pt x="12290" y="504789"/>
                  </a:lnTo>
                  <a:cubicBezTo>
                    <a:pt x="9031" y="504789"/>
                    <a:pt x="5905" y="503494"/>
                    <a:pt x="3600" y="501189"/>
                  </a:cubicBezTo>
                  <a:cubicBezTo>
                    <a:pt x="1295" y="498885"/>
                    <a:pt x="0" y="495759"/>
                    <a:pt x="0" y="492499"/>
                  </a:cubicBezTo>
                  <a:lnTo>
                    <a:pt x="0" y="12290"/>
                  </a:lnTo>
                  <a:cubicBezTo>
                    <a:pt x="0" y="9031"/>
                    <a:pt x="1295" y="5905"/>
                    <a:pt x="3600" y="3600"/>
                  </a:cubicBezTo>
                  <a:cubicBezTo>
                    <a:pt x="5905" y="1295"/>
                    <a:pt x="9031" y="0"/>
                    <a:pt x="1229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169750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37799" y="891256"/>
            <a:ext cx="7979608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WHY URBAN INSECURITY PERCEPTION?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667619" y="799330"/>
            <a:ext cx="7987326" cy="991371"/>
            <a:chOff x="0" y="0"/>
            <a:chExt cx="4067012" cy="5047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067012" cy="504789"/>
            </a:xfrm>
            <a:custGeom>
              <a:avLst/>
              <a:gdLst/>
              <a:ahLst/>
              <a:cxnLst/>
              <a:rect l="l" t="t" r="r" b="b"/>
              <a:pathLst>
                <a:path w="4067012" h="504789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492189"/>
                  </a:lnTo>
                  <a:cubicBezTo>
                    <a:pt x="4067012" y="495530"/>
                    <a:pt x="4065684" y="498735"/>
                    <a:pt x="4063321" y="501099"/>
                  </a:cubicBezTo>
                  <a:cubicBezTo>
                    <a:pt x="4060958" y="503462"/>
                    <a:pt x="4057753" y="504789"/>
                    <a:pt x="4054411" y="504789"/>
                  </a:cubicBezTo>
                  <a:lnTo>
                    <a:pt x="12601" y="504789"/>
                  </a:lnTo>
                  <a:cubicBezTo>
                    <a:pt x="9259" y="504789"/>
                    <a:pt x="6054" y="503462"/>
                    <a:pt x="3691" y="501099"/>
                  </a:cubicBezTo>
                  <a:cubicBezTo>
                    <a:pt x="1328" y="498735"/>
                    <a:pt x="0" y="495530"/>
                    <a:pt x="0" y="492189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067012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769782" y="891256"/>
            <a:ext cx="7783000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WHY USING ABM?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162784" y="2276475"/>
            <a:ext cx="7096516" cy="484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Simulate complex, emergent patterns from interactions between people &amp; places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Incorporate diverse agent behaviors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Exploration &amp; testing tool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Try “what-if” scenarios (lighting, youth, routines)</a:t>
            </a:r>
          </a:p>
          <a:p>
            <a:pPr marL="647702" lvl="1" indent="-323851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Anticipate effects of interventions (Izquierdo et al., 2020)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113024" y="7665075"/>
            <a:ext cx="7096516" cy="1657795"/>
            <a:chOff x="0" y="0"/>
            <a:chExt cx="3389125" cy="79172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389125" cy="791723"/>
            </a:xfrm>
            <a:custGeom>
              <a:avLst/>
              <a:gdLst/>
              <a:ahLst/>
              <a:cxnLst/>
              <a:rect l="l" t="t" r="r" b="b"/>
              <a:pathLst>
                <a:path w="3389125" h="791723">
                  <a:moveTo>
                    <a:pt x="14182" y="0"/>
                  </a:moveTo>
                  <a:lnTo>
                    <a:pt x="3374943" y="0"/>
                  </a:lnTo>
                  <a:cubicBezTo>
                    <a:pt x="3378704" y="0"/>
                    <a:pt x="3382312" y="1494"/>
                    <a:pt x="3384971" y="4154"/>
                  </a:cubicBezTo>
                  <a:cubicBezTo>
                    <a:pt x="3387631" y="6814"/>
                    <a:pt x="3389125" y="10421"/>
                    <a:pt x="3389125" y="14182"/>
                  </a:cubicBezTo>
                  <a:lnTo>
                    <a:pt x="3389125" y="777541"/>
                  </a:lnTo>
                  <a:cubicBezTo>
                    <a:pt x="3389125" y="781302"/>
                    <a:pt x="3387631" y="784909"/>
                    <a:pt x="3384971" y="787569"/>
                  </a:cubicBezTo>
                  <a:cubicBezTo>
                    <a:pt x="3382312" y="790229"/>
                    <a:pt x="3378704" y="791723"/>
                    <a:pt x="3374943" y="791723"/>
                  </a:cubicBezTo>
                  <a:lnTo>
                    <a:pt x="14182" y="791723"/>
                  </a:lnTo>
                  <a:cubicBezTo>
                    <a:pt x="6350" y="791723"/>
                    <a:pt x="0" y="785373"/>
                    <a:pt x="0" y="777541"/>
                  </a:cubicBezTo>
                  <a:lnTo>
                    <a:pt x="0" y="14182"/>
                  </a:lnTo>
                  <a:cubicBezTo>
                    <a:pt x="0" y="10421"/>
                    <a:pt x="1494" y="6814"/>
                    <a:pt x="4154" y="4154"/>
                  </a:cubicBezTo>
                  <a:cubicBezTo>
                    <a:pt x="6814" y="1494"/>
                    <a:pt x="10421" y="0"/>
                    <a:pt x="14182" y="0"/>
                  </a:cubicBezTo>
                  <a:close/>
                </a:path>
              </a:pathLst>
            </a:custGeom>
            <a:solidFill>
              <a:srgbClr val="F4F9FF"/>
            </a:solidFill>
            <a:ln w="38100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23825"/>
              <a:ext cx="3389125" cy="915548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364320" y="7610475"/>
            <a:ext cx="6600249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To capture the lived, relational nature of insecurity to move beyond crime data and reflect embodied fear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2173" y="3731646"/>
            <a:ext cx="4178303" cy="5351170"/>
            <a:chOff x="0" y="0"/>
            <a:chExt cx="1995457" cy="25555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95457" cy="2555590"/>
            </a:xfrm>
            <a:custGeom>
              <a:avLst/>
              <a:gdLst/>
              <a:ahLst/>
              <a:cxnLst/>
              <a:rect l="l" t="t" r="r" b="b"/>
              <a:pathLst>
                <a:path w="1995457" h="2555590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2531503"/>
                  </a:lnTo>
                  <a:cubicBezTo>
                    <a:pt x="1995457" y="2537891"/>
                    <a:pt x="1992919" y="2544018"/>
                    <a:pt x="1988402" y="2548535"/>
                  </a:cubicBezTo>
                  <a:cubicBezTo>
                    <a:pt x="1983885" y="2553052"/>
                    <a:pt x="1977758" y="2555590"/>
                    <a:pt x="1971369" y="2555590"/>
                  </a:cubicBezTo>
                  <a:lnTo>
                    <a:pt x="24088" y="2555590"/>
                  </a:lnTo>
                  <a:cubicBezTo>
                    <a:pt x="10784" y="2555590"/>
                    <a:pt x="0" y="2544806"/>
                    <a:pt x="0" y="253150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F4F9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995457" cy="2679415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18977" y="3921206"/>
            <a:ext cx="3824695" cy="484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Develop a simulation-based methodology to explore and test perceived urban insecurity scenarios from a spatial and data-driven perspective, for research and policy planning purposes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622707" y="441235"/>
            <a:ext cx="7042586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AIM &amp; OBJECTIVES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642173" y="2496507"/>
            <a:ext cx="4178303" cy="810302"/>
            <a:chOff x="0" y="0"/>
            <a:chExt cx="1995457" cy="38698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95457" cy="386981"/>
            </a:xfrm>
            <a:custGeom>
              <a:avLst/>
              <a:gdLst/>
              <a:ahLst/>
              <a:cxnLst/>
              <a:rect l="l" t="t" r="r" b="b"/>
              <a:pathLst>
                <a:path w="1995457" h="386981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362893"/>
                  </a:lnTo>
                  <a:cubicBezTo>
                    <a:pt x="1995457" y="369282"/>
                    <a:pt x="1992919" y="375409"/>
                    <a:pt x="1988402" y="379926"/>
                  </a:cubicBezTo>
                  <a:cubicBezTo>
                    <a:pt x="1983885" y="384443"/>
                    <a:pt x="1977758" y="386981"/>
                    <a:pt x="1971369" y="386981"/>
                  </a:cubicBezTo>
                  <a:lnTo>
                    <a:pt x="24088" y="386981"/>
                  </a:lnTo>
                  <a:cubicBezTo>
                    <a:pt x="10784" y="386981"/>
                    <a:pt x="0" y="376197"/>
                    <a:pt x="0" y="36289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CFE3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23825"/>
              <a:ext cx="1995457" cy="510806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08729" y="2549234"/>
            <a:ext cx="303569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Main purpose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5150337" y="349308"/>
            <a:ext cx="7987326" cy="991371"/>
            <a:chOff x="0" y="0"/>
            <a:chExt cx="4067012" cy="50478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67012" cy="504789"/>
            </a:xfrm>
            <a:custGeom>
              <a:avLst/>
              <a:gdLst/>
              <a:ahLst/>
              <a:cxnLst/>
              <a:rect l="l" t="t" r="r" b="b"/>
              <a:pathLst>
                <a:path w="4067012" h="504789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492189"/>
                  </a:lnTo>
                  <a:cubicBezTo>
                    <a:pt x="4067012" y="495530"/>
                    <a:pt x="4065684" y="498735"/>
                    <a:pt x="4063321" y="501099"/>
                  </a:cubicBezTo>
                  <a:cubicBezTo>
                    <a:pt x="4060958" y="503462"/>
                    <a:pt x="4057753" y="504789"/>
                    <a:pt x="4054411" y="504789"/>
                  </a:cubicBezTo>
                  <a:lnTo>
                    <a:pt x="12601" y="504789"/>
                  </a:lnTo>
                  <a:cubicBezTo>
                    <a:pt x="9259" y="504789"/>
                    <a:pt x="6054" y="503462"/>
                    <a:pt x="3691" y="501099"/>
                  </a:cubicBezTo>
                  <a:cubicBezTo>
                    <a:pt x="1328" y="498735"/>
                    <a:pt x="0" y="495530"/>
                    <a:pt x="0" y="492189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067012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01500" y="3109510"/>
            <a:ext cx="12421783" cy="6595440"/>
            <a:chOff x="0" y="0"/>
            <a:chExt cx="5932345" cy="31498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2345" cy="3149824"/>
            </a:xfrm>
            <a:custGeom>
              <a:avLst/>
              <a:gdLst/>
              <a:ahLst/>
              <a:cxnLst/>
              <a:rect l="l" t="t" r="r" b="b"/>
              <a:pathLst>
                <a:path w="5932345" h="3149824">
                  <a:moveTo>
                    <a:pt x="8102" y="0"/>
                  </a:moveTo>
                  <a:lnTo>
                    <a:pt x="5924243" y="0"/>
                  </a:lnTo>
                  <a:cubicBezTo>
                    <a:pt x="5928717" y="0"/>
                    <a:pt x="5932345" y="3628"/>
                    <a:pt x="5932345" y="8102"/>
                  </a:cubicBezTo>
                  <a:lnTo>
                    <a:pt x="5932345" y="3141722"/>
                  </a:lnTo>
                  <a:cubicBezTo>
                    <a:pt x="5932345" y="3146196"/>
                    <a:pt x="5928717" y="3149824"/>
                    <a:pt x="5924243" y="3149824"/>
                  </a:cubicBezTo>
                  <a:lnTo>
                    <a:pt x="8102" y="3149824"/>
                  </a:lnTo>
                  <a:cubicBezTo>
                    <a:pt x="3628" y="3149824"/>
                    <a:pt x="0" y="3146196"/>
                    <a:pt x="0" y="3141722"/>
                  </a:cubicBezTo>
                  <a:lnTo>
                    <a:pt x="0" y="8102"/>
                  </a:lnTo>
                  <a:cubicBezTo>
                    <a:pt x="0" y="3628"/>
                    <a:pt x="3628" y="0"/>
                    <a:pt x="8102" y="0"/>
                  </a:cubicBezTo>
                  <a:close/>
                </a:path>
              </a:pathLst>
            </a:custGeom>
            <a:solidFill>
              <a:srgbClr val="F4F9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5932345" cy="327364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2173" y="3731646"/>
            <a:ext cx="4178303" cy="5351170"/>
            <a:chOff x="0" y="0"/>
            <a:chExt cx="1995457" cy="25555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95457" cy="2555590"/>
            </a:xfrm>
            <a:custGeom>
              <a:avLst/>
              <a:gdLst/>
              <a:ahLst/>
              <a:cxnLst/>
              <a:rect l="l" t="t" r="r" b="b"/>
              <a:pathLst>
                <a:path w="1995457" h="2555590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2531503"/>
                  </a:lnTo>
                  <a:cubicBezTo>
                    <a:pt x="1995457" y="2537891"/>
                    <a:pt x="1992919" y="2544018"/>
                    <a:pt x="1988402" y="2548535"/>
                  </a:cubicBezTo>
                  <a:cubicBezTo>
                    <a:pt x="1983885" y="2553052"/>
                    <a:pt x="1977758" y="2555590"/>
                    <a:pt x="1971369" y="2555590"/>
                  </a:cubicBezTo>
                  <a:lnTo>
                    <a:pt x="24088" y="2555590"/>
                  </a:lnTo>
                  <a:cubicBezTo>
                    <a:pt x="10784" y="2555590"/>
                    <a:pt x="0" y="2544806"/>
                    <a:pt x="0" y="253150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F4F9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23825"/>
              <a:ext cx="1995457" cy="2679415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18977" y="3921206"/>
            <a:ext cx="3824695" cy="484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Develop a simulation-based methodology to explore and test perceived urban insecurity scenarios from a spatial and data-driven perspective, for research and policy planning purposes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790923" y="3429065"/>
            <a:ext cx="11468377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Theoretical &amp; Conceptual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Rethink insecurity as relational, contextual and stratified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5150337" y="349308"/>
            <a:ext cx="7987326" cy="991371"/>
            <a:chOff x="0" y="0"/>
            <a:chExt cx="4067012" cy="50478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7012" cy="504789"/>
            </a:xfrm>
            <a:custGeom>
              <a:avLst/>
              <a:gdLst/>
              <a:ahLst/>
              <a:cxnLst/>
              <a:rect l="l" t="t" r="r" b="b"/>
              <a:pathLst>
                <a:path w="4067012" h="504789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492189"/>
                  </a:lnTo>
                  <a:cubicBezTo>
                    <a:pt x="4067012" y="495530"/>
                    <a:pt x="4065684" y="498735"/>
                    <a:pt x="4063321" y="501099"/>
                  </a:cubicBezTo>
                  <a:cubicBezTo>
                    <a:pt x="4060958" y="503462"/>
                    <a:pt x="4057753" y="504789"/>
                    <a:pt x="4054411" y="504789"/>
                  </a:cubicBezTo>
                  <a:lnTo>
                    <a:pt x="12601" y="504789"/>
                  </a:lnTo>
                  <a:cubicBezTo>
                    <a:pt x="9259" y="504789"/>
                    <a:pt x="6054" y="503462"/>
                    <a:pt x="3691" y="501099"/>
                  </a:cubicBezTo>
                  <a:cubicBezTo>
                    <a:pt x="1328" y="498735"/>
                    <a:pt x="0" y="495530"/>
                    <a:pt x="0" y="492189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4067012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622707" y="441235"/>
            <a:ext cx="7042586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AIM &amp; OBJECTIVES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642173" y="2496507"/>
            <a:ext cx="4178303" cy="810302"/>
            <a:chOff x="0" y="0"/>
            <a:chExt cx="1995457" cy="38698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95457" cy="386981"/>
            </a:xfrm>
            <a:custGeom>
              <a:avLst/>
              <a:gdLst/>
              <a:ahLst/>
              <a:cxnLst/>
              <a:rect l="l" t="t" r="r" b="b"/>
              <a:pathLst>
                <a:path w="1995457" h="386981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362893"/>
                  </a:lnTo>
                  <a:cubicBezTo>
                    <a:pt x="1995457" y="369282"/>
                    <a:pt x="1992919" y="375409"/>
                    <a:pt x="1988402" y="379926"/>
                  </a:cubicBezTo>
                  <a:cubicBezTo>
                    <a:pt x="1983885" y="384443"/>
                    <a:pt x="1977758" y="386981"/>
                    <a:pt x="1971369" y="386981"/>
                  </a:cubicBezTo>
                  <a:lnTo>
                    <a:pt x="24088" y="386981"/>
                  </a:lnTo>
                  <a:cubicBezTo>
                    <a:pt x="10784" y="386981"/>
                    <a:pt x="0" y="376197"/>
                    <a:pt x="0" y="36289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CFE3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123825"/>
              <a:ext cx="1995457" cy="510806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308729" y="2549234"/>
            <a:ext cx="303569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Main purpose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5401500" y="2091356"/>
            <a:ext cx="12421783" cy="810302"/>
            <a:chOff x="0" y="0"/>
            <a:chExt cx="5932345" cy="38698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932345" cy="386981"/>
            </a:xfrm>
            <a:custGeom>
              <a:avLst/>
              <a:gdLst/>
              <a:ahLst/>
              <a:cxnLst/>
              <a:rect l="l" t="t" r="r" b="b"/>
              <a:pathLst>
                <a:path w="5932345" h="386981">
                  <a:moveTo>
                    <a:pt x="8102" y="0"/>
                  </a:moveTo>
                  <a:lnTo>
                    <a:pt x="5924243" y="0"/>
                  </a:lnTo>
                  <a:cubicBezTo>
                    <a:pt x="5928717" y="0"/>
                    <a:pt x="5932345" y="3628"/>
                    <a:pt x="5932345" y="8102"/>
                  </a:cubicBezTo>
                  <a:lnTo>
                    <a:pt x="5932345" y="378879"/>
                  </a:lnTo>
                  <a:cubicBezTo>
                    <a:pt x="5932345" y="383353"/>
                    <a:pt x="5928717" y="386981"/>
                    <a:pt x="5924243" y="386981"/>
                  </a:cubicBezTo>
                  <a:lnTo>
                    <a:pt x="8102" y="386981"/>
                  </a:lnTo>
                  <a:cubicBezTo>
                    <a:pt x="3628" y="386981"/>
                    <a:pt x="0" y="383353"/>
                    <a:pt x="0" y="378879"/>
                  </a:cubicBezTo>
                  <a:lnTo>
                    <a:pt x="0" y="8102"/>
                  </a:lnTo>
                  <a:cubicBezTo>
                    <a:pt x="0" y="3628"/>
                    <a:pt x="3628" y="0"/>
                    <a:pt x="8102" y="0"/>
                  </a:cubicBezTo>
                  <a:close/>
                </a:path>
              </a:pathLst>
            </a:custGeom>
            <a:solidFill>
              <a:srgbClr val="CFE3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123825"/>
              <a:ext cx="5932345" cy="510806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9896217" y="2144082"/>
            <a:ext cx="343235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Objective by area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01500" y="3109510"/>
            <a:ext cx="12421783" cy="6595440"/>
            <a:chOff x="0" y="0"/>
            <a:chExt cx="5932345" cy="31498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2345" cy="3149824"/>
            </a:xfrm>
            <a:custGeom>
              <a:avLst/>
              <a:gdLst/>
              <a:ahLst/>
              <a:cxnLst/>
              <a:rect l="l" t="t" r="r" b="b"/>
              <a:pathLst>
                <a:path w="5932345" h="3149824">
                  <a:moveTo>
                    <a:pt x="8102" y="0"/>
                  </a:moveTo>
                  <a:lnTo>
                    <a:pt x="5924243" y="0"/>
                  </a:lnTo>
                  <a:cubicBezTo>
                    <a:pt x="5928717" y="0"/>
                    <a:pt x="5932345" y="3628"/>
                    <a:pt x="5932345" y="8102"/>
                  </a:cubicBezTo>
                  <a:lnTo>
                    <a:pt x="5932345" y="3141722"/>
                  </a:lnTo>
                  <a:cubicBezTo>
                    <a:pt x="5932345" y="3146196"/>
                    <a:pt x="5928717" y="3149824"/>
                    <a:pt x="5924243" y="3149824"/>
                  </a:cubicBezTo>
                  <a:lnTo>
                    <a:pt x="8102" y="3149824"/>
                  </a:lnTo>
                  <a:cubicBezTo>
                    <a:pt x="3628" y="3149824"/>
                    <a:pt x="0" y="3146196"/>
                    <a:pt x="0" y="3141722"/>
                  </a:cubicBezTo>
                  <a:lnTo>
                    <a:pt x="0" y="8102"/>
                  </a:lnTo>
                  <a:cubicBezTo>
                    <a:pt x="0" y="3628"/>
                    <a:pt x="3628" y="0"/>
                    <a:pt x="8102" y="0"/>
                  </a:cubicBezTo>
                  <a:close/>
                </a:path>
              </a:pathLst>
            </a:custGeom>
            <a:solidFill>
              <a:srgbClr val="F4F9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5932345" cy="327364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2173" y="3731646"/>
            <a:ext cx="4178303" cy="5351170"/>
            <a:chOff x="0" y="0"/>
            <a:chExt cx="1995457" cy="25555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95457" cy="2555590"/>
            </a:xfrm>
            <a:custGeom>
              <a:avLst/>
              <a:gdLst/>
              <a:ahLst/>
              <a:cxnLst/>
              <a:rect l="l" t="t" r="r" b="b"/>
              <a:pathLst>
                <a:path w="1995457" h="2555590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2531503"/>
                  </a:lnTo>
                  <a:cubicBezTo>
                    <a:pt x="1995457" y="2537891"/>
                    <a:pt x="1992919" y="2544018"/>
                    <a:pt x="1988402" y="2548535"/>
                  </a:cubicBezTo>
                  <a:cubicBezTo>
                    <a:pt x="1983885" y="2553052"/>
                    <a:pt x="1977758" y="2555590"/>
                    <a:pt x="1971369" y="2555590"/>
                  </a:cubicBezTo>
                  <a:lnTo>
                    <a:pt x="24088" y="2555590"/>
                  </a:lnTo>
                  <a:cubicBezTo>
                    <a:pt x="10784" y="2555590"/>
                    <a:pt x="0" y="2544806"/>
                    <a:pt x="0" y="253150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F4F9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23825"/>
              <a:ext cx="1995457" cy="2679415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18977" y="3921206"/>
            <a:ext cx="3824695" cy="484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Develop a simulation-based methodology to explore and test perceived urban insecurity scenarios from a spatial and data-driven perspective, for research and policy planning purposes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790923" y="3429065"/>
            <a:ext cx="11468377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Theoretical &amp; Conceptual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Rethink insecurity as relational, contextual and stratified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5150337" y="349308"/>
            <a:ext cx="7987326" cy="991371"/>
            <a:chOff x="0" y="0"/>
            <a:chExt cx="4067012" cy="50478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7012" cy="504789"/>
            </a:xfrm>
            <a:custGeom>
              <a:avLst/>
              <a:gdLst/>
              <a:ahLst/>
              <a:cxnLst/>
              <a:rect l="l" t="t" r="r" b="b"/>
              <a:pathLst>
                <a:path w="4067012" h="504789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492189"/>
                  </a:lnTo>
                  <a:cubicBezTo>
                    <a:pt x="4067012" y="495530"/>
                    <a:pt x="4065684" y="498735"/>
                    <a:pt x="4063321" y="501099"/>
                  </a:cubicBezTo>
                  <a:cubicBezTo>
                    <a:pt x="4060958" y="503462"/>
                    <a:pt x="4057753" y="504789"/>
                    <a:pt x="4054411" y="504789"/>
                  </a:cubicBezTo>
                  <a:lnTo>
                    <a:pt x="12601" y="504789"/>
                  </a:lnTo>
                  <a:cubicBezTo>
                    <a:pt x="9259" y="504789"/>
                    <a:pt x="6054" y="503462"/>
                    <a:pt x="3691" y="501099"/>
                  </a:cubicBezTo>
                  <a:cubicBezTo>
                    <a:pt x="1328" y="498735"/>
                    <a:pt x="0" y="495530"/>
                    <a:pt x="0" y="492189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4067012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622707" y="441235"/>
            <a:ext cx="7042586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AIM &amp; OBJECTIVES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642173" y="2496507"/>
            <a:ext cx="4178303" cy="810302"/>
            <a:chOff x="0" y="0"/>
            <a:chExt cx="1995457" cy="38698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95457" cy="386981"/>
            </a:xfrm>
            <a:custGeom>
              <a:avLst/>
              <a:gdLst/>
              <a:ahLst/>
              <a:cxnLst/>
              <a:rect l="l" t="t" r="r" b="b"/>
              <a:pathLst>
                <a:path w="1995457" h="386981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362893"/>
                  </a:lnTo>
                  <a:cubicBezTo>
                    <a:pt x="1995457" y="369282"/>
                    <a:pt x="1992919" y="375409"/>
                    <a:pt x="1988402" y="379926"/>
                  </a:cubicBezTo>
                  <a:cubicBezTo>
                    <a:pt x="1983885" y="384443"/>
                    <a:pt x="1977758" y="386981"/>
                    <a:pt x="1971369" y="386981"/>
                  </a:cubicBezTo>
                  <a:lnTo>
                    <a:pt x="24088" y="386981"/>
                  </a:lnTo>
                  <a:cubicBezTo>
                    <a:pt x="10784" y="386981"/>
                    <a:pt x="0" y="376197"/>
                    <a:pt x="0" y="36289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CFE3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123825"/>
              <a:ext cx="1995457" cy="510806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308729" y="2549234"/>
            <a:ext cx="303569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Main purpose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5401500" y="2091356"/>
            <a:ext cx="12421783" cy="810302"/>
            <a:chOff x="0" y="0"/>
            <a:chExt cx="5932345" cy="38698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932345" cy="386981"/>
            </a:xfrm>
            <a:custGeom>
              <a:avLst/>
              <a:gdLst/>
              <a:ahLst/>
              <a:cxnLst/>
              <a:rect l="l" t="t" r="r" b="b"/>
              <a:pathLst>
                <a:path w="5932345" h="386981">
                  <a:moveTo>
                    <a:pt x="8102" y="0"/>
                  </a:moveTo>
                  <a:lnTo>
                    <a:pt x="5924243" y="0"/>
                  </a:lnTo>
                  <a:cubicBezTo>
                    <a:pt x="5928717" y="0"/>
                    <a:pt x="5932345" y="3628"/>
                    <a:pt x="5932345" y="8102"/>
                  </a:cubicBezTo>
                  <a:lnTo>
                    <a:pt x="5932345" y="378879"/>
                  </a:lnTo>
                  <a:cubicBezTo>
                    <a:pt x="5932345" y="383353"/>
                    <a:pt x="5928717" y="386981"/>
                    <a:pt x="5924243" y="386981"/>
                  </a:cubicBezTo>
                  <a:lnTo>
                    <a:pt x="8102" y="386981"/>
                  </a:lnTo>
                  <a:cubicBezTo>
                    <a:pt x="3628" y="386981"/>
                    <a:pt x="0" y="383353"/>
                    <a:pt x="0" y="378879"/>
                  </a:cubicBezTo>
                  <a:lnTo>
                    <a:pt x="0" y="8102"/>
                  </a:lnTo>
                  <a:cubicBezTo>
                    <a:pt x="0" y="3628"/>
                    <a:pt x="3628" y="0"/>
                    <a:pt x="8102" y="0"/>
                  </a:cubicBezTo>
                  <a:close/>
                </a:path>
              </a:pathLst>
            </a:custGeom>
            <a:solidFill>
              <a:srgbClr val="CFE3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123825"/>
              <a:ext cx="5932345" cy="510806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9896217" y="2144082"/>
            <a:ext cx="343235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Objective by area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790923" y="4823525"/>
            <a:ext cx="10361984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Empirical Grounding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Calibrate the model with survey-based and GIS data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01500" y="3109510"/>
            <a:ext cx="12421783" cy="6595440"/>
            <a:chOff x="0" y="0"/>
            <a:chExt cx="5932345" cy="31498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2345" cy="3149824"/>
            </a:xfrm>
            <a:custGeom>
              <a:avLst/>
              <a:gdLst/>
              <a:ahLst/>
              <a:cxnLst/>
              <a:rect l="l" t="t" r="r" b="b"/>
              <a:pathLst>
                <a:path w="5932345" h="3149824">
                  <a:moveTo>
                    <a:pt x="8102" y="0"/>
                  </a:moveTo>
                  <a:lnTo>
                    <a:pt x="5924243" y="0"/>
                  </a:lnTo>
                  <a:cubicBezTo>
                    <a:pt x="5928717" y="0"/>
                    <a:pt x="5932345" y="3628"/>
                    <a:pt x="5932345" y="8102"/>
                  </a:cubicBezTo>
                  <a:lnTo>
                    <a:pt x="5932345" y="3141722"/>
                  </a:lnTo>
                  <a:cubicBezTo>
                    <a:pt x="5932345" y="3146196"/>
                    <a:pt x="5928717" y="3149824"/>
                    <a:pt x="5924243" y="3149824"/>
                  </a:cubicBezTo>
                  <a:lnTo>
                    <a:pt x="8102" y="3149824"/>
                  </a:lnTo>
                  <a:cubicBezTo>
                    <a:pt x="3628" y="3149824"/>
                    <a:pt x="0" y="3146196"/>
                    <a:pt x="0" y="3141722"/>
                  </a:cubicBezTo>
                  <a:lnTo>
                    <a:pt x="0" y="8102"/>
                  </a:lnTo>
                  <a:cubicBezTo>
                    <a:pt x="0" y="3628"/>
                    <a:pt x="3628" y="0"/>
                    <a:pt x="8102" y="0"/>
                  </a:cubicBezTo>
                  <a:close/>
                </a:path>
              </a:pathLst>
            </a:custGeom>
            <a:solidFill>
              <a:srgbClr val="F4F9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5932345" cy="327364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2173" y="3731646"/>
            <a:ext cx="4178303" cy="5351170"/>
            <a:chOff x="0" y="0"/>
            <a:chExt cx="1995457" cy="25555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95457" cy="2555590"/>
            </a:xfrm>
            <a:custGeom>
              <a:avLst/>
              <a:gdLst/>
              <a:ahLst/>
              <a:cxnLst/>
              <a:rect l="l" t="t" r="r" b="b"/>
              <a:pathLst>
                <a:path w="1995457" h="2555590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2531503"/>
                  </a:lnTo>
                  <a:cubicBezTo>
                    <a:pt x="1995457" y="2537891"/>
                    <a:pt x="1992919" y="2544018"/>
                    <a:pt x="1988402" y="2548535"/>
                  </a:cubicBezTo>
                  <a:cubicBezTo>
                    <a:pt x="1983885" y="2553052"/>
                    <a:pt x="1977758" y="2555590"/>
                    <a:pt x="1971369" y="2555590"/>
                  </a:cubicBezTo>
                  <a:lnTo>
                    <a:pt x="24088" y="2555590"/>
                  </a:lnTo>
                  <a:cubicBezTo>
                    <a:pt x="10784" y="2555590"/>
                    <a:pt x="0" y="2544806"/>
                    <a:pt x="0" y="253150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F4F9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23825"/>
              <a:ext cx="1995457" cy="2679415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18977" y="3921206"/>
            <a:ext cx="3824695" cy="484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Develop a simulation-based methodology to explore and test perceived urban insecurity scenarios from a spatial and data-driven perspective, for research and policy planning purposes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790923" y="3429065"/>
            <a:ext cx="11468377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Theoretical &amp; Conceptual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Rethink insecurity as relational, contextual and stratified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737977" y="6217985"/>
            <a:ext cx="11521323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Validation &amp; Analysis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Assess model robustness via replication and OAT sensitivity analysis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Explore gendered and exposure-based variability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5150337" y="349308"/>
            <a:ext cx="7987326" cy="991371"/>
            <a:chOff x="0" y="0"/>
            <a:chExt cx="4067012" cy="50478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67012" cy="504789"/>
            </a:xfrm>
            <a:custGeom>
              <a:avLst/>
              <a:gdLst/>
              <a:ahLst/>
              <a:cxnLst/>
              <a:rect l="l" t="t" r="r" b="b"/>
              <a:pathLst>
                <a:path w="4067012" h="504789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492189"/>
                  </a:lnTo>
                  <a:cubicBezTo>
                    <a:pt x="4067012" y="495530"/>
                    <a:pt x="4065684" y="498735"/>
                    <a:pt x="4063321" y="501099"/>
                  </a:cubicBezTo>
                  <a:cubicBezTo>
                    <a:pt x="4060958" y="503462"/>
                    <a:pt x="4057753" y="504789"/>
                    <a:pt x="4054411" y="504789"/>
                  </a:cubicBezTo>
                  <a:lnTo>
                    <a:pt x="12601" y="504789"/>
                  </a:lnTo>
                  <a:cubicBezTo>
                    <a:pt x="9259" y="504789"/>
                    <a:pt x="6054" y="503462"/>
                    <a:pt x="3691" y="501099"/>
                  </a:cubicBezTo>
                  <a:cubicBezTo>
                    <a:pt x="1328" y="498735"/>
                    <a:pt x="0" y="495530"/>
                    <a:pt x="0" y="492189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067012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622707" y="441235"/>
            <a:ext cx="7042586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AIM &amp; OBJECTIVES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42173" y="2496507"/>
            <a:ext cx="4178303" cy="810302"/>
            <a:chOff x="0" y="0"/>
            <a:chExt cx="1995457" cy="38698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95457" cy="386981"/>
            </a:xfrm>
            <a:custGeom>
              <a:avLst/>
              <a:gdLst/>
              <a:ahLst/>
              <a:cxnLst/>
              <a:rect l="l" t="t" r="r" b="b"/>
              <a:pathLst>
                <a:path w="1995457" h="386981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362893"/>
                  </a:lnTo>
                  <a:cubicBezTo>
                    <a:pt x="1995457" y="369282"/>
                    <a:pt x="1992919" y="375409"/>
                    <a:pt x="1988402" y="379926"/>
                  </a:cubicBezTo>
                  <a:cubicBezTo>
                    <a:pt x="1983885" y="384443"/>
                    <a:pt x="1977758" y="386981"/>
                    <a:pt x="1971369" y="386981"/>
                  </a:cubicBezTo>
                  <a:lnTo>
                    <a:pt x="24088" y="386981"/>
                  </a:lnTo>
                  <a:cubicBezTo>
                    <a:pt x="10784" y="386981"/>
                    <a:pt x="0" y="376197"/>
                    <a:pt x="0" y="36289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CFE3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23825"/>
              <a:ext cx="1995457" cy="510806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308729" y="2549234"/>
            <a:ext cx="303569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Main purpose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5401500" y="2091356"/>
            <a:ext cx="12421783" cy="810302"/>
            <a:chOff x="0" y="0"/>
            <a:chExt cx="5932345" cy="38698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932345" cy="386981"/>
            </a:xfrm>
            <a:custGeom>
              <a:avLst/>
              <a:gdLst/>
              <a:ahLst/>
              <a:cxnLst/>
              <a:rect l="l" t="t" r="r" b="b"/>
              <a:pathLst>
                <a:path w="5932345" h="386981">
                  <a:moveTo>
                    <a:pt x="8102" y="0"/>
                  </a:moveTo>
                  <a:lnTo>
                    <a:pt x="5924243" y="0"/>
                  </a:lnTo>
                  <a:cubicBezTo>
                    <a:pt x="5928717" y="0"/>
                    <a:pt x="5932345" y="3628"/>
                    <a:pt x="5932345" y="8102"/>
                  </a:cubicBezTo>
                  <a:lnTo>
                    <a:pt x="5932345" y="378879"/>
                  </a:lnTo>
                  <a:cubicBezTo>
                    <a:pt x="5932345" y="383353"/>
                    <a:pt x="5928717" y="386981"/>
                    <a:pt x="5924243" y="386981"/>
                  </a:cubicBezTo>
                  <a:lnTo>
                    <a:pt x="8102" y="386981"/>
                  </a:lnTo>
                  <a:cubicBezTo>
                    <a:pt x="3628" y="386981"/>
                    <a:pt x="0" y="383353"/>
                    <a:pt x="0" y="378879"/>
                  </a:cubicBezTo>
                  <a:lnTo>
                    <a:pt x="0" y="8102"/>
                  </a:lnTo>
                  <a:cubicBezTo>
                    <a:pt x="0" y="3628"/>
                    <a:pt x="3628" y="0"/>
                    <a:pt x="8102" y="0"/>
                  </a:cubicBezTo>
                  <a:close/>
                </a:path>
              </a:pathLst>
            </a:custGeom>
            <a:solidFill>
              <a:srgbClr val="CFE3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123825"/>
              <a:ext cx="5932345" cy="510806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9896217" y="2144082"/>
            <a:ext cx="343235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Objective by area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790923" y="4823525"/>
            <a:ext cx="10361984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Empirical Grounding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Calibrate the model with survey-based data and GIS data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01500" y="3109510"/>
            <a:ext cx="12421783" cy="6595440"/>
            <a:chOff x="0" y="0"/>
            <a:chExt cx="5932345" cy="31498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32345" cy="3149824"/>
            </a:xfrm>
            <a:custGeom>
              <a:avLst/>
              <a:gdLst/>
              <a:ahLst/>
              <a:cxnLst/>
              <a:rect l="l" t="t" r="r" b="b"/>
              <a:pathLst>
                <a:path w="5932345" h="3149824">
                  <a:moveTo>
                    <a:pt x="8102" y="0"/>
                  </a:moveTo>
                  <a:lnTo>
                    <a:pt x="5924243" y="0"/>
                  </a:lnTo>
                  <a:cubicBezTo>
                    <a:pt x="5928717" y="0"/>
                    <a:pt x="5932345" y="3628"/>
                    <a:pt x="5932345" y="8102"/>
                  </a:cubicBezTo>
                  <a:lnTo>
                    <a:pt x="5932345" y="3141722"/>
                  </a:lnTo>
                  <a:cubicBezTo>
                    <a:pt x="5932345" y="3146196"/>
                    <a:pt x="5928717" y="3149824"/>
                    <a:pt x="5924243" y="3149824"/>
                  </a:cubicBezTo>
                  <a:lnTo>
                    <a:pt x="8102" y="3149824"/>
                  </a:lnTo>
                  <a:cubicBezTo>
                    <a:pt x="3628" y="3149824"/>
                    <a:pt x="0" y="3146196"/>
                    <a:pt x="0" y="3141722"/>
                  </a:cubicBezTo>
                  <a:lnTo>
                    <a:pt x="0" y="8102"/>
                  </a:lnTo>
                  <a:cubicBezTo>
                    <a:pt x="0" y="3628"/>
                    <a:pt x="3628" y="0"/>
                    <a:pt x="8102" y="0"/>
                  </a:cubicBezTo>
                  <a:close/>
                </a:path>
              </a:pathLst>
            </a:custGeom>
            <a:solidFill>
              <a:srgbClr val="F4F9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5932345" cy="327364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2173" y="3731646"/>
            <a:ext cx="4178303" cy="5351170"/>
            <a:chOff x="0" y="0"/>
            <a:chExt cx="1995457" cy="25555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95457" cy="2555590"/>
            </a:xfrm>
            <a:custGeom>
              <a:avLst/>
              <a:gdLst/>
              <a:ahLst/>
              <a:cxnLst/>
              <a:rect l="l" t="t" r="r" b="b"/>
              <a:pathLst>
                <a:path w="1995457" h="2555590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2531503"/>
                  </a:lnTo>
                  <a:cubicBezTo>
                    <a:pt x="1995457" y="2537891"/>
                    <a:pt x="1992919" y="2544018"/>
                    <a:pt x="1988402" y="2548535"/>
                  </a:cubicBezTo>
                  <a:cubicBezTo>
                    <a:pt x="1983885" y="2553052"/>
                    <a:pt x="1977758" y="2555590"/>
                    <a:pt x="1971369" y="2555590"/>
                  </a:cubicBezTo>
                  <a:lnTo>
                    <a:pt x="24088" y="2555590"/>
                  </a:lnTo>
                  <a:cubicBezTo>
                    <a:pt x="10784" y="2555590"/>
                    <a:pt x="0" y="2544806"/>
                    <a:pt x="0" y="253150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F4F9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23825"/>
              <a:ext cx="1995457" cy="2679415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18977" y="3924365"/>
            <a:ext cx="3824695" cy="484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Develop a simulation-based methodology to explore and test perceived urban insecurity scenarios from a spatial and data-driven perspective, for research and policy planning purposes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790923" y="3429065"/>
            <a:ext cx="11468377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Theoretical &amp; Conceptual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Rethink insecurity as relational, contextual and stratified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737977" y="6217985"/>
            <a:ext cx="11521323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Validation &amp; Analysis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Assess model robustness via replication and OAT sensitivity analysis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Explore gendered and exposure-based variability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5150337" y="349308"/>
            <a:ext cx="7987326" cy="991371"/>
            <a:chOff x="0" y="0"/>
            <a:chExt cx="4067012" cy="50478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67012" cy="504789"/>
            </a:xfrm>
            <a:custGeom>
              <a:avLst/>
              <a:gdLst/>
              <a:ahLst/>
              <a:cxnLst/>
              <a:rect l="l" t="t" r="r" b="b"/>
              <a:pathLst>
                <a:path w="4067012" h="504789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492189"/>
                  </a:lnTo>
                  <a:cubicBezTo>
                    <a:pt x="4067012" y="495530"/>
                    <a:pt x="4065684" y="498735"/>
                    <a:pt x="4063321" y="501099"/>
                  </a:cubicBezTo>
                  <a:cubicBezTo>
                    <a:pt x="4060958" y="503462"/>
                    <a:pt x="4057753" y="504789"/>
                    <a:pt x="4054411" y="504789"/>
                  </a:cubicBezTo>
                  <a:lnTo>
                    <a:pt x="12601" y="504789"/>
                  </a:lnTo>
                  <a:cubicBezTo>
                    <a:pt x="9259" y="504789"/>
                    <a:pt x="6054" y="503462"/>
                    <a:pt x="3691" y="501099"/>
                  </a:cubicBezTo>
                  <a:cubicBezTo>
                    <a:pt x="1328" y="498735"/>
                    <a:pt x="0" y="495530"/>
                    <a:pt x="0" y="492189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067012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622707" y="441235"/>
            <a:ext cx="7042586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AIM &amp; OBJECTIVES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42173" y="2496507"/>
            <a:ext cx="4178303" cy="810302"/>
            <a:chOff x="0" y="0"/>
            <a:chExt cx="1995457" cy="38698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95457" cy="386981"/>
            </a:xfrm>
            <a:custGeom>
              <a:avLst/>
              <a:gdLst/>
              <a:ahLst/>
              <a:cxnLst/>
              <a:rect l="l" t="t" r="r" b="b"/>
              <a:pathLst>
                <a:path w="1995457" h="386981">
                  <a:moveTo>
                    <a:pt x="24088" y="0"/>
                  </a:moveTo>
                  <a:lnTo>
                    <a:pt x="1971369" y="0"/>
                  </a:lnTo>
                  <a:cubicBezTo>
                    <a:pt x="1984672" y="0"/>
                    <a:pt x="1995457" y="10784"/>
                    <a:pt x="1995457" y="24088"/>
                  </a:cubicBezTo>
                  <a:lnTo>
                    <a:pt x="1995457" y="362893"/>
                  </a:lnTo>
                  <a:cubicBezTo>
                    <a:pt x="1995457" y="369282"/>
                    <a:pt x="1992919" y="375409"/>
                    <a:pt x="1988402" y="379926"/>
                  </a:cubicBezTo>
                  <a:cubicBezTo>
                    <a:pt x="1983885" y="384443"/>
                    <a:pt x="1977758" y="386981"/>
                    <a:pt x="1971369" y="386981"/>
                  </a:cubicBezTo>
                  <a:lnTo>
                    <a:pt x="24088" y="386981"/>
                  </a:lnTo>
                  <a:cubicBezTo>
                    <a:pt x="10784" y="386981"/>
                    <a:pt x="0" y="376197"/>
                    <a:pt x="0" y="362893"/>
                  </a:cubicBezTo>
                  <a:lnTo>
                    <a:pt x="0" y="24088"/>
                  </a:lnTo>
                  <a:cubicBezTo>
                    <a:pt x="0" y="10784"/>
                    <a:pt x="10784" y="0"/>
                    <a:pt x="24088" y="0"/>
                  </a:cubicBezTo>
                  <a:close/>
                </a:path>
              </a:pathLst>
            </a:custGeom>
            <a:solidFill>
              <a:srgbClr val="CFE3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23825"/>
              <a:ext cx="1995457" cy="510806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308729" y="2549234"/>
            <a:ext cx="303569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Main purpose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5401500" y="2091356"/>
            <a:ext cx="12421783" cy="810302"/>
            <a:chOff x="0" y="0"/>
            <a:chExt cx="5932345" cy="38698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932345" cy="386981"/>
            </a:xfrm>
            <a:custGeom>
              <a:avLst/>
              <a:gdLst/>
              <a:ahLst/>
              <a:cxnLst/>
              <a:rect l="l" t="t" r="r" b="b"/>
              <a:pathLst>
                <a:path w="5932345" h="386981">
                  <a:moveTo>
                    <a:pt x="8102" y="0"/>
                  </a:moveTo>
                  <a:lnTo>
                    <a:pt x="5924243" y="0"/>
                  </a:lnTo>
                  <a:cubicBezTo>
                    <a:pt x="5928717" y="0"/>
                    <a:pt x="5932345" y="3628"/>
                    <a:pt x="5932345" y="8102"/>
                  </a:cubicBezTo>
                  <a:lnTo>
                    <a:pt x="5932345" y="378879"/>
                  </a:lnTo>
                  <a:cubicBezTo>
                    <a:pt x="5932345" y="383353"/>
                    <a:pt x="5928717" y="386981"/>
                    <a:pt x="5924243" y="386981"/>
                  </a:cubicBezTo>
                  <a:lnTo>
                    <a:pt x="8102" y="386981"/>
                  </a:lnTo>
                  <a:cubicBezTo>
                    <a:pt x="3628" y="386981"/>
                    <a:pt x="0" y="383353"/>
                    <a:pt x="0" y="378879"/>
                  </a:cubicBezTo>
                  <a:lnTo>
                    <a:pt x="0" y="8102"/>
                  </a:lnTo>
                  <a:cubicBezTo>
                    <a:pt x="0" y="3628"/>
                    <a:pt x="3628" y="0"/>
                    <a:pt x="8102" y="0"/>
                  </a:cubicBezTo>
                  <a:close/>
                </a:path>
              </a:pathLst>
            </a:custGeom>
            <a:solidFill>
              <a:srgbClr val="CFE3FF"/>
            </a:solidFill>
            <a:ln w="9525" cap="sq">
              <a:solidFill>
                <a:srgbClr val="004AAD"/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123825"/>
              <a:ext cx="5932345" cy="510806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9896217" y="2144082"/>
            <a:ext cx="343235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Objective by area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790923" y="4823525"/>
            <a:ext cx="10361984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Empirical Grounding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Calibrate the model with survey-based and GIS data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790923" y="8142035"/>
            <a:ext cx="11827885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Applicability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Provide a flexible tool to test scenarios for researchers and policymakers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50337" y="2385678"/>
            <a:ext cx="7987326" cy="991371"/>
            <a:chOff x="0" y="0"/>
            <a:chExt cx="4067012" cy="5047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7012" cy="504789"/>
            </a:xfrm>
            <a:custGeom>
              <a:avLst/>
              <a:gdLst/>
              <a:ahLst/>
              <a:cxnLst/>
              <a:rect l="l" t="t" r="r" b="b"/>
              <a:pathLst>
                <a:path w="4067012" h="504789">
                  <a:moveTo>
                    <a:pt x="12601" y="0"/>
                  </a:moveTo>
                  <a:lnTo>
                    <a:pt x="4054411" y="0"/>
                  </a:lnTo>
                  <a:cubicBezTo>
                    <a:pt x="4057753" y="0"/>
                    <a:pt x="4060958" y="1328"/>
                    <a:pt x="4063321" y="3691"/>
                  </a:cubicBezTo>
                  <a:cubicBezTo>
                    <a:pt x="4065684" y="6054"/>
                    <a:pt x="4067012" y="9259"/>
                    <a:pt x="4067012" y="12601"/>
                  </a:cubicBezTo>
                  <a:lnTo>
                    <a:pt x="4067012" y="492189"/>
                  </a:lnTo>
                  <a:cubicBezTo>
                    <a:pt x="4067012" y="495530"/>
                    <a:pt x="4065684" y="498735"/>
                    <a:pt x="4063321" y="501099"/>
                  </a:cubicBezTo>
                  <a:cubicBezTo>
                    <a:pt x="4060958" y="503462"/>
                    <a:pt x="4057753" y="504789"/>
                    <a:pt x="4054411" y="504789"/>
                  </a:cubicBezTo>
                  <a:lnTo>
                    <a:pt x="12601" y="504789"/>
                  </a:lnTo>
                  <a:cubicBezTo>
                    <a:pt x="9259" y="504789"/>
                    <a:pt x="6054" y="503462"/>
                    <a:pt x="3691" y="501099"/>
                  </a:cubicBezTo>
                  <a:cubicBezTo>
                    <a:pt x="1328" y="498735"/>
                    <a:pt x="0" y="495530"/>
                    <a:pt x="0" y="492189"/>
                  </a:cubicBezTo>
                  <a:lnTo>
                    <a:pt x="0" y="12601"/>
                  </a:lnTo>
                  <a:cubicBezTo>
                    <a:pt x="0" y="9259"/>
                    <a:pt x="1328" y="6054"/>
                    <a:pt x="3691" y="3691"/>
                  </a:cubicBezTo>
                  <a:cubicBezTo>
                    <a:pt x="6054" y="1328"/>
                    <a:pt x="9259" y="0"/>
                    <a:pt x="1260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4AAD">
                  <a:alpha val="4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067012" cy="542889"/>
            </a:xfrm>
            <a:prstGeom prst="rect">
              <a:avLst/>
            </a:prstGeom>
          </p:spPr>
          <p:txBody>
            <a:bodyPr lIns="22646" tIns="22646" rIns="22646" bIns="22646" rtlCol="0" anchor="ctr"/>
            <a:lstStyle/>
            <a:p>
              <a:pPr algn="ctr">
                <a:lnSpc>
                  <a:spcPts val="13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622707" y="2477604"/>
            <a:ext cx="7042586" cy="66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1"/>
              </a:lnSpc>
              <a:spcBef>
                <a:spcPct val="0"/>
              </a:spcBef>
            </a:pPr>
            <a:r>
              <a:rPr lang="en-US" sz="3457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PAMPLONA AS A CASE STUDY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45063" y="4216811"/>
            <a:ext cx="11197874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Recent survey data (2023) on perceived insecurity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Psycosocial variables (relevant according to literature review)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Availability of crime data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1103</Words>
  <Application>Microsoft Macintosh PowerPoint</Application>
  <PresentationFormat>Personalizado</PresentationFormat>
  <Paragraphs>184</Paragraphs>
  <Slides>23</Slides>
  <Notes>4</Notes>
  <HiddenSlides>0</HiddenSlides>
  <MMClips>3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Arial</vt:lpstr>
      <vt:lpstr>Calibri (MS) Italics</vt:lpstr>
      <vt:lpstr>Calibri (MS) Bold</vt:lpstr>
      <vt:lpstr>Calibri</vt:lpstr>
      <vt:lpstr>Calibri (MS)</vt:lpstr>
      <vt:lpstr>Calibri (MS) Bold Italics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copia ultima</dc:title>
  <cp:lastModifiedBy>Sara Cristina Herranz Amado</cp:lastModifiedBy>
  <cp:revision>2</cp:revision>
  <dcterms:created xsi:type="dcterms:W3CDTF">2006-08-16T00:00:00Z</dcterms:created>
  <dcterms:modified xsi:type="dcterms:W3CDTF">2025-07-02T08:21:56Z</dcterms:modified>
  <dc:identifier>DAGrv1DKxkU</dc:identifier>
</cp:coreProperties>
</file>

<file path=docProps/thumbnail.jpeg>
</file>